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9"/>
  </p:notesMasterIdLst>
  <p:handoutMasterIdLst>
    <p:handoutMasterId r:id="rId20"/>
  </p:handoutMasterIdLst>
  <p:sldIdLst>
    <p:sldId id="472" r:id="rId7"/>
    <p:sldId id="456" r:id="rId8"/>
    <p:sldId id="470" r:id="rId9"/>
    <p:sldId id="458" r:id="rId10"/>
    <p:sldId id="466" r:id="rId11"/>
    <p:sldId id="469" r:id="rId12"/>
    <p:sldId id="464" r:id="rId13"/>
    <p:sldId id="465" r:id="rId14"/>
    <p:sldId id="473" r:id="rId15"/>
    <p:sldId id="471" r:id="rId16"/>
    <p:sldId id="474" r:id="rId17"/>
    <p:sldId id="463" r:id="rId18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@picaricowax.com" initials="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C0"/>
    <a:srgbClr val="005DAA"/>
    <a:srgbClr val="01B4E7"/>
    <a:srgbClr val="009999"/>
    <a:srgbClr val="00AEEF"/>
    <a:srgbClr val="000000"/>
    <a:srgbClr val="58585A"/>
    <a:srgbClr val="FF7600"/>
    <a:srgbClr val="D91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5240" autoAdjust="0"/>
  </p:normalViewPr>
  <p:slideViewPr>
    <p:cSldViewPr>
      <p:cViewPr>
        <p:scale>
          <a:sx n="48" d="100"/>
          <a:sy n="48" d="100"/>
        </p:scale>
        <p:origin x="-3444" y="-142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926" y="72"/>
      </p:cViewPr>
      <p:guideLst>
        <p:guide orient="horz" pos="2122"/>
        <p:guide pos="31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019" y="1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398745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019" y="6398745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defTabSz="931769" eaLnBrk="0" hangingPunct="0">
              <a:defRPr sz="1200"/>
            </a:lvl1pPr>
          </a:lstStyle>
          <a:p>
            <a:fld id="{464E46DB-DBA5-4537-9989-758F58BCCB0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4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019" y="1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959" y="3199949"/>
            <a:ext cx="7234402" cy="30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398745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defTabSz="931769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019" y="6398745"/>
            <a:ext cx="4276296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defTabSz="931769" eaLnBrk="0" hangingPunct="0">
              <a:defRPr sz="1200"/>
            </a:lvl1pPr>
          </a:lstStyle>
          <a:p>
            <a:fld id="{09199606-011F-4881-A90D-A7FD514C55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50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FCE1140B-8130-4745-9108-F5BD4BC20467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ja-JP" dirty="0"/>
              <a:t> </a:t>
            </a:r>
          </a:p>
          <a:p>
            <a:endParaRPr lang="en-US" altLang="ja-JP" dirty="0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  <a:p>
            <a:endParaRPr lang="en-US" altLang="ja-JP" dirty="0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88070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10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154" lvl="1"/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11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584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9606-011F-4881-A90D-A7FD514C558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6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2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2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3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584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4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5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154" lvl="1"/>
            <a:endParaRPr lang="en-US" altLang="ja-JP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9606-011F-4881-A90D-A7FD514C558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7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7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154" lvl="1"/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8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154" lvl="1"/>
            <a:endParaRPr lang="en-US" altLang="ja-JP" dirty="0" smtClean="0">
              <a:ea typeface="ヒラギノ角ゴ Pro W3"/>
            </a:endParaRPr>
          </a:p>
          <a:p>
            <a:pPr marL="457154" lvl="1"/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875" indent="-285721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2885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039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193" indent="-228577" defTabSz="93176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347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501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8655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5809" indent="-228577" defTabSz="9317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8CDCB2C1-6D07-4897-B248-BD407B2BD608}" type="slidenum">
              <a:rPr lang="en-US" altLang="ja-JP" smtClean="0"/>
              <a:pPr>
                <a:spcBef>
                  <a:spcPct val="0"/>
                </a:spcBef>
              </a:pPr>
              <a:t>9</a:t>
            </a:fld>
            <a:endParaRPr lang="en-US" altLang="ja-JP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154" lvl="1"/>
            <a:endParaRPr lang="en-US" altLang="ja-JP" dirty="0" smtClean="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9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25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167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2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695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47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103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27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911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2715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4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8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94305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42724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168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795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62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8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48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239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68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04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515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27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5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0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86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12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540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 sz="2400" dirty="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9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2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ROTARY</a:t>
            </a:r>
            <a:r>
              <a:rPr lang="en-US" sz="900" baseline="0" dirty="0">
                <a:solidFill>
                  <a:srgbClr val="BCBDC0"/>
                </a:solidFill>
                <a:latin typeface="Arial Narrow" pitchFamily="34" charset="0"/>
              </a:rPr>
              <a:t> GRANTS </a:t>
            </a:r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|  </a:t>
            </a:r>
            <a:fld id="{4FA5EC8F-82BD-41DA-954D-AA15A8C8183F}" type="slidenum">
              <a:rPr lang="en-US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 dirty="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70" r:id="rId14"/>
    <p:sldLayoutId id="2147483871" r:id="rId15"/>
    <p:sldLayoutId id="2147483879" r:id="rId16"/>
    <p:sldLayoutId id="2147483984" r:id="rId1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2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TITLE |  </a:t>
            </a:r>
            <a:fld id="{756086FA-E927-4D4A-9D7C-B302CA52490D}" type="slidenum">
              <a:rPr lang="en-US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 dirty="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80" r:id="rId7"/>
    <p:sldLayoutId id="2147483881" r:id="rId8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12954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r>
              <a:rPr lang="ja-JP" altLang="en-US" sz="4800" dirty="0" smtClean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グローバル補助金について</a:t>
            </a:r>
            <a:endParaRPr lang="en-US" altLang="ja-JP" sz="4800" dirty="0" smtClean="0">
              <a:solidFill>
                <a:srgbClr val="FFFFFF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8600" y="304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</a:t>
            </a:r>
            <a:endParaRPr kumimoji="1" lang="en-US" altLang="ja-JP" sz="1800" kern="12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国際ロータリー第</a:t>
            </a:r>
            <a:r>
              <a:rPr kumimoji="1" lang="en-US" altLang="ja-JP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2790</a:t>
            </a:r>
            <a:r>
              <a:rPr kumimoji="1" lang="ja-JP" altLang="en-US" sz="1800" kern="1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地区  ロータリー財団セミナー</a:t>
            </a:r>
            <a:endParaRPr kumimoji="1" lang="ja-JP" altLang="en-US" sz="1800" kern="12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0" y="52650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kern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RI</a:t>
            </a:r>
            <a:r>
              <a:rPr kumimoji="1" lang="ja-JP" altLang="en-US" kern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kern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2790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地区　国際ロータリーのロータリー財団委員会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kern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補助金プロジェクト小委員会</a:t>
            </a:r>
            <a:endParaRPr kumimoji="1" lang="en-US" altLang="ja-JP" kern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2806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申請等に当たっての留意点（４）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152400" y="1066800"/>
            <a:ext cx="8915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</a:t>
            </a:r>
            <a:r>
              <a:rPr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DDF</a:t>
            </a:r>
            <a:r>
              <a:rPr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の上限等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ja-JP" altLang="en-US" dirty="0">
                <a:latin typeface="+mn-ea"/>
                <a:ea typeface="+mn-ea"/>
              </a:rPr>
              <a:t>　１</a:t>
            </a:r>
            <a:r>
              <a:rPr lang="ja-JP" altLang="en-US" dirty="0" smtClean="0">
                <a:latin typeface="+mn-ea"/>
                <a:ea typeface="+mn-ea"/>
              </a:rPr>
              <a:t>）</a:t>
            </a:r>
            <a:r>
              <a:rPr lang="en-US" altLang="ja-JP" dirty="0" smtClean="0">
                <a:latin typeface="+mn-ea"/>
                <a:ea typeface="+mn-ea"/>
              </a:rPr>
              <a:t>DDF</a:t>
            </a:r>
            <a:r>
              <a:rPr lang="ja-JP" altLang="en-US" dirty="0" smtClean="0">
                <a:latin typeface="+mn-ea"/>
                <a:ea typeface="+mn-ea"/>
              </a:rPr>
              <a:t>は</a:t>
            </a:r>
            <a:r>
              <a:rPr lang="en-US" altLang="ja-JP" dirty="0" smtClean="0">
                <a:latin typeface="+mn-ea"/>
                <a:ea typeface="+mn-ea"/>
              </a:rPr>
              <a:t>1</a:t>
            </a:r>
            <a:r>
              <a:rPr lang="ja-JP" altLang="en-US" dirty="0">
                <a:latin typeface="+mn-ea"/>
                <a:ea typeface="+mn-ea"/>
              </a:rPr>
              <a:t>プロジェクト</a:t>
            </a:r>
            <a:r>
              <a:rPr lang="ja-JP" altLang="en-US" dirty="0" smtClean="0">
                <a:latin typeface="+mn-ea"/>
                <a:ea typeface="+mn-ea"/>
              </a:rPr>
              <a:t>に原則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15,000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㌦以下</a:t>
            </a:r>
            <a:r>
              <a:rPr lang="ja-JP" altLang="en-US" dirty="0">
                <a:latin typeface="+mn-ea"/>
                <a:ea typeface="+mn-ea"/>
              </a:rPr>
              <a:t>を支給</a:t>
            </a:r>
            <a:r>
              <a:rPr lang="ja-JP" altLang="en-US" dirty="0" smtClean="0">
                <a:latin typeface="+mn-ea"/>
                <a:ea typeface="+mn-ea"/>
              </a:rPr>
              <a:t>。</a:t>
            </a:r>
            <a:endParaRPr lang="en-US" altLang="ja-JP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+mn-ea"/>
                <a:ea typeface="+mn-ea"/>
              </a:rPr>
              <a:t>　　２</a:t>
            </a:r>
            <a:r>
              <a:rPr lang="ja-JP" altLang="en-US" dirty="0">
                <a:latin typeface="+mn-ea"/>
                <a:ea typeface="+mn-ea"/>
              </a:rPr>
              <a:t>）当地区では、申請クラブからの現金拠出を推奨。</a:t>
            </a:r>
            <a:endParaRPr lang="en-US" altLang="ja-JP" dirty="0">
              <a:latin typeface="+mn-ea"/>
              <a:ea typeface="+mn-ea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+mn-ea"/>
                <a:ea typeface="+mn-ea"/>
              </a:rPr>
              <a:t>　　　　</a:t>
            </a:r>
            <a:r>
              <a:rPr kumimoji="1" lang="en-US" altLang="ja-JP" b="1" dirty="0" smtClean="0">
                <a:solidFill>
                  <a:srgbClr val="0070C0"/>
                </a:solidFill>
                <a:latin typeface="+mn-ea"/>
                <a:ea typeface="+mn-ea"/>
              </a:rPr>
              <a:t>※</a:t>
            </a:r>
            <a:r>
              <a:rPr kumimoji="1" lang="ja-JP" altLang="en-US" b="1" dirty="0" smtClean="0">
                <a:solidFill>
                  <a:srgbClr val="0070C0"/>
                </a:solidFill>
                <a:latin typeface="+mn-ea"/>
                <a:ea typeface="+mn-ea"/>
              </a:rPr>
              <a:t>これらは、</a:t>
            </a:r>
            <a:r>
              <a:rPr kumimoji="1" lang="en-US" altLang="ja-JP" b="1" dirty="0" smtClean="0">
                <a:solidFill>
                  <a:srgbClr val="0070C0"/>
                </a:solidFill>
                <a:latin typeface="+mn-ea"/>
                <a:ea typeface="+mn-ea"/>
              </a:rPr>
              <a:t>『</a:t>
            </a:r>
            <a:r>
              <a:rPr kumimoji="1"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ロータリー財団ハンドブック</a:t>
            </a:r>
            <a:r>
              <a:rPr kumimoji="1" lang="en-US" altLang="ja-JP" b="1" dirty="0">
                <a:solidFill>
                  <a:srgbClr val="0070C0"/>
                </a:solidFill>
                <a:latin typeface="+mn-ea"/>
                <a:ea typeface="+mn-ea"/>
              </a:rPr>
              <a:t>』</a:t>
            </a:r>
            <a:r>
              <a:rPr kumimoji="1"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　</a:t>
            </a:r>
            <a:r>
              <a:rPr kumimoji="1" lang="en-US" altLang="ja-JP" b="1" dirty="0">
                <a:solidFill>
                  <a:srgbClr val="0070C0"/>
                </a:solidFill>
                <a:latin typeface="+mn-ea"/>
                <a:ea typeface="+mn-ea"/>
              </a:rPr>
              <a:t>P27</a:t>
            </a:r>
            <a:r>
              <a:rPr kumimoji="1"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を参照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  <a:ea typeface="+mn-ea"/>
              </a:rPr>
              <a:t>　　</a:t>
            </a:r>
            <a:endParaRPr lang="en-US" altLang="ja-JP" dirty="0" smtClean="0">
              <a:ea typeface="ヒラギノ角ゴ Pro W3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152400" y="312420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  <a:ea typeface="+mn-ea"/>
              </a:rPr>
              <a:t>　　</a:t>
            </a:r>
            <a:r>
              <a:rPr lang="ja-JP" altLang="en-US" b="1" dirty="0">
                <a:solidFill>
                  <a:srgbClr val="0000FF"/>
                </a:solidFill>
                <a:latin typeface="+mn-ea"/>
                <a:ea typeface="+mn-ea"/>
              </a:rPr>
              <a:t>３</a:t>
            </a:r>
            <a:r>
              <a:rPr lang="ja-JP" altLang="en-US" b="1" dirty="0" smtClean="0">
                <a:solidFill>
                  <a:srgbClr val="0000FF"/>
                </a:solidFill>
                <a:latin typeface="+mn-ea"/>
                <a:ea typeface="+mn-ea"/>
              </a:rPr>
              <a:t>）クラブのプロジェクトへの貢献度等を総合的に評価</a:t>
            </a:r>
            <a:endParaRPr lang="en-US" altLang="ja-JP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0000FF"/>
                </a:solidFill>
                <a:latin typeface="+mn-ea"/>
                <a:ea typeface="+mn-ea"/>
              </a:rPr>
              <a:t>　</a:t>
            </a:r>
            <a:r>
              <a:rPr lang="ja-JP" altLang="en-US" b="1" dirty="0" smtClean="0">
                <a:solidFill>
                  <a:srgbClr val="0000FF"/>
                </a:solidFill>
                <a:latin typeface="+mn-ea"/>
                <a:ea typeface="+mn-ea"/>
              </a:rPr>
              <a:t>　　　（援助国側の提唱者、報告書の提出など主体的な事業参加等）</a:t>
            </a:r>
            <a:endParaRPr lang="en-US" altLang="ja-JP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00FF"/>
                </a:solidFill>
                <a:latin typeface="+mn-ea"/>
                <a:ea typeface="+mn-ea"/>
              </a:rPr>
              <a:t>　</a:t>
            </a:r>
            <a:r>
              <a:rPr lang="ja-JP" altLang="en-US" dirty="0" smtClean="0">
                <a:solidFill>
                  <a:srgbClr val="0000FF"/>
                </a:solidFill>
                <a:latin typeface="+mn-ea"/>
                <a:ea typeface="+mn-ea"/>
              </a:rPr>
              <a:t>　　　</a:t>
            </a:r>
            <a:r>
              <a:rPr lang="ja-JP" altLang="en-US" b="1" dirty="0" smtClean="0">
                <a:solidFill>
                  <a:srgbClr val="0000FF"/>
                </a:solidFill>
                <a:latin typeface="+mn-ea"/>
                <a:ea typeface="+mn-ea"/>
              </a:rPr>
              <a:t>⇒</a:t>
            </a:r>
            <a:r>
              <a:rPr lang="ja-JP" altLang="en-US" b="1" dirty="0" smtClean="0">
                <a:solidFill>
                  <a:srgbClr val="0000FF"/>
                </a:solidFill>
                <a:latin typeface="+mn-ea"/>
              </a:rPr>
              <a:t>次</a:t>
            </a:r>
            <a:r>
              <a:rPr lang="ja-JP" altLang="en-US" b="1" dirty="0">
                <a:solidFill>
                  <a:srgbClr val="0000FF"/>
                </a:solidFill>
                <a:latin typeface="+mn-ea"/>
              </a:rPr>
              <a:t>年度ハンドブックに掲載</a:t>
            </a:r>
            <a:r>
              <a:rPr lang="ja-JP" altLang="en-US" b="1" dirty="0" smtClean="0">
                <a:solidFill>
                  <a:srgbClr val="0000FF"/>
                </a:solidFill>
                <a:latin typeface="+mn-ea"/>
              </a:rPr>
              <a:t>予定</a:t>
            </a:r>
            <a:r>
              <a:rPr lang="ja-JP" altLang="en-US" dirty="0">
                <a:solidFill>
                  <a:srgbClr val="0000FF"/>
                </a:solidFill>
                <a:latin typeface="+mn-ea"/>
                <a:ea typeface="+mn-ea"/>
              </a:rPr>
              <a:t>　</a:t>
            </a:r>
            <a:r>
              <a:rPr lang="ja-JP" altLang="en-US" dirty="0" smtClean="0">
                <a:solidFill>
                  <a:srgbClr val="0000FF"/>
                </a:solidFill>
                <a:latin typeface="+mn-ea"/>
                <a:ea typeface="+mn-ea"/>
              </a:rPr>
              <a:t>　　　</a:t>
            </a:r>
            <a:endParaRPr lang="en-US" altLang="ja-JP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  <a:ea typeface="+mn-ea"/>
              </a:rPr>
              <a:t>　</a:t>
            </a:r>
            <a:endParaRPr lang="en-US" altLang="ja-JP" dirty="0" smtClean="0">
              <a:ea typeface="ヒラギノ角ゴ Pro W3"/>
            </a:endParaRP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152400" y="51816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</a:t>
            </a:r>
            <a:r>
              <a:rPr lang="ja-JP" altLang="en-US" sz="3200" b="1" dirty="0" smtClean="0">
                <a:latin typeface="+mn-ea"/>
                <a:ea typeface="+mn-ea"/>
              </a:rPr>
              <a:t>　</a:t>
            </a:r>
            <a:r>
              <a:rPr lang="ja-JP" altLang="en-US" sz="3200" dirty="0" smtClean="0">
                <a:latin typeface="+mn-ea"/>
                <a:ea typeface="+mn-ea"/>
              </a:rPr>
              <a:t>特定</a:t>
            </a:r>
            <a:r>
              <a:rPr lang="ja-JP" altLang="en-US" sz="3200" dirty="0">
                <a:latin typeface="+mn-ea"/>
                <a:ea typeface="+mn-ea"/>
              </a:rPr>
              <a:t>国（インド、フィリピン）に関する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特記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事項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lang="ja-JP" altLang="en-US" dirty="0">
                <a:ea typeface="ヒラギノ角ゴ Pro W3"/>
              </a:rPr>
              <a:t>　</a:t>
            </a:r>
            <a:r>
              <a:rPr lang="en-US" altLang="ja-JP" b="1" dirty="0">
                <a:solidFill>
                  <a:srgbClr val="0070C0"/>
                </a:solidFill>
                <a:ea typeface="ヒラギノ角ゴ Pro W3"/>
              </a:rPr>
              <a:t>※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「</a:t>
            </a:r>
            <a:r>
              <a:rPr lang="ja-JP" altLang="en-US" b="1" dirty="0">
                <a:solidFill>
                  <a:srgbClr val="0070C0"/>
                </a:solidFill>
                <a:ea typeface="ヒラギノ角ゴ Pro W3"/>
              </a:rPr>
              <a:t>授与と受諾の条件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」を参照</a:t>
            </a:r>
            <a:endParaRPr lang="en-US" altLang="ja-JP" b="1" dirty="0">
              <a:solidFill>
                <a:srgbClr val="0070C0"/>
              </a:solidFill>
              <a:ea typeface="ヒラギノ角ゴ Pro W3"/>
            </a:endParaRPr>
          </a:p>
          <a:p>
            <a:endParaRPr lang="en-US" altLang="ja-JP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110761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r>
              <a:rPr lang="ja-JP" altLang="en-US" sz="4000" b="1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新型コロナ関連のプロジェクト</a:t>
            </a:r>
            <a:endParaRPr lang="ja-JP" altLang="en-US" sz="4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152400" y="1371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28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新型コロナウイルス関連のプロジェクトにグローバル補助金を</a:t>
            </a:r>
            <a:r>
              <a:rPr lang="ja-JP" altLang="en-US" sz="28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活用</a:t>
            </a:r>
            <a:endParaRPr lang="en-US" altLang="ja-JP" sz="28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dirty="0"/>
          </a:p>
          <a:p>
            <a:r>
              <a:rPr lang="ja-JP" altLang="en-US" dirty="0" smtClean="0"/>
              <a:t>１）グローバル補助金で、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医療物資の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購入を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援助</a:t>
            </a:r>
            <a:r>
              <a:rPr lang="ja-JP" altLang="en-US" dirty="0" smtClean="0"/>
              <a:t>　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 smtClean="0"/>
              <a:t>２）ロータリー財団（</a:t>
            </a:r>
            <a:r>
              <a:rPr lang="en-US" altLang="ja-JP" dirty="0" smtClean="0"/>
              <a:t>TRF</a:t>
            </a:r>
            <a:r>
              <a:rPr lang="ja-JP" altLang="en-US" dirty="0" smtClean="0"/>
              <a:t>）は</a:t>
            </a:r>
            <a:r>
              <a:rPr lang="ja-JP" altLang="en-US" dirty="0"/>
              <a:t>、新型コロナウイルスに取り組むための新規のグローバル補助金について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、要件を緩和</a:t>
            </a:r>
            <a:r>
              <a:rPr lang="ja-JP" altLang="en-US" dirty="0" smtClean="0"/>
              <a:t>（実施</a:t>
            </a:r>
            <a:r>
              <a:rPr lang="ja-JP" altLang="en-US" dirty="0"/>
              <a:t>国外からの資金を</a:t>
            </a:r>
            <a:r>
              <a:rPr lang="en-US" altLang="ja-JP" dirty="0"/>
              <a:t>30</a:t>
            </a:r>
            <a:r>
              <a:rPr lang="ja-JP" altLang="en-US" dirty="0"/>
              <a:t>％とする要件を適用</a:t>
            </a:r>
            <a:r>
              <a:rPr lang="ja-JP" altLang="en-US" dirty="0" smtClean="0"/>
              <a:t>しない）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３）実施</a:t>
            </a:r>
            <a:r>
              <a:rPr lang="ja-JP" altLang="en-US" dirty="0"/>
              <a:t>国と援助国の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双方の提唱者</a:t>
            </a:r>
            <a:r>
              <a:rPr lang="ja-JP" altLang="en-US" dirty="0"/>
              <a:t>が</a:t>
            </a:r>
            <a:r>
              <a:rPr lang="ja-JP" altLang="en-US" dirty="0" smtClean="0"/>
              <a:t>必要</a:t>
            </a:r>
            <a:endParaRPr lang="ja-JP" altLang="en-US" dirty="0"/>
          </a:p>
          <a:p>
            <a:endParaRPr lang="ja-JP" altLang="en-US" sz="2000" dirty="0">
              <a:effectLst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600" y="524738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参照：ロータリーの</a:t>
            </a:r>
            <a:r>
              <a:rPr kumimoji="1" lang="en-US" altLang="ja-JP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Web</a:t>
            </a:r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サイト</a:t>
            </a:r>
            <a:endParaRPr kumimoji="1" lang="en-US" altLang="ja-JP" b="1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https</a:t>
            </a:r>
            <a:r>
              <a:rPr kumimoji="1" lang="en-US" altLang="ja-JP" sz="2000" b="1" dirty="0">
                <a:solidFill>
                  <a:srgbClr val="0070C0"/>
                </a:solidFill>
              </a:rPr>
              <a:t>://www.rotary.org/ja/rotary-and-coronavirus-impact-frequently-asked-questions</a:t>
            </a:r>
            <a:endParaRPr kumimoji="1" lang="ja-JP" altLang="en-US" sz="2000" b="1" dirty="0">
              <a:solidFill>
                <a:srgbClr val="005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115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800" y="28266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407377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r>
              <a:rPr lang="ja-JP" altLang="en-US" sz="4000" b="1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グローバル補助金の事業概要</a:t>
            </a:r>
            <a:endParaRPr lang="ja-JP" altLang="en-US" sz="4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152400" y="1507073"/>
            <a:ext cx="899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援助国と実施国のロータリークラブが協力</a:t>
            </a:r>
            <a:endParaRPr lang="en-US" altLang="ja-JP" sz="28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事業の内容がロータリーの「</a:t>
            </a:r>
            <a:r>
              <a:rPr lang="ja-JP" altLang="en-US" sz="28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重点項目」</a:t>
            </a: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に合致</a:t>
            </a:r>
            <a:endParaRPr lang="en-US" altLang="ja-JP" sz="2800" dirty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現在、６つの重点分野</a:t>
            </a:r>
            <a:endParaRPr lang="en-US" altLang="ja-JP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「環境の保全」が</a:t>
            </a:r>
            <a:r>
              <a:rPr lang="en-US" altLang="ja-JP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つ目の重点</a:t>
            </a:r>
            <a:r>
              <a:rPr lang="ja-JP" altLang="en-US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分野（</a:t>
            </a:r>
            <a:r>
              <a:rPr lang="en-US" altLang="ja-JP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2021.7~</a:t>
            </a:r>
            <a:r>
              <a:rPr lang="ja-JP" altLang="en-US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申請受付開始）</a:t>
            </a:r>
            <a:endParaRPr lang="en-US" altLang="ja-JP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8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持続可能、測定可能な成果</a:t>
            </a:r>
            <a:endParaRPr lang="en-US" altLang="ja-JP" sz="28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大規模な国際的活動</a:t>
            </a:r>
            <a:endParaRPr lang="en-US" altLang="ja-JP" sz="28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（事業予算規模：</a:t>
            </a:r>
            <a:r>
              <a:rPr lang="en-US" altLang="ja-JP" sz="28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8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万㌦～</a:t>
            </a: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おおむね</a:t>
            </a:r>
            <a:r>
              <a:rPr lang="en-US" altLang="ja-JP" sz="28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ja-JP" altLang="en-US" sz="28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万㌦</a:t>
            </a:r>
            <a:r>
              <a:rPr lang="ja-JP" altLang="en-US" sz="28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32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dirty="0"/>
          </a:p>
          <a:p>
            <a:pPr>
              <a:buFont typeface="Wingdings" panose="05000000000000000000" pitchFamily="2" charset="2"/>
              <a:buNone/>
            </a:pPr>
            <a:endParaRPr lang="ja-JP" altLang="en-US" dirty="0"/>
          </a:p>
          <a:p>
            <a:pPr eaLnBrk="1" hangingPunct="1">
              <a:spcAft>
                <a:spcPts val="0"/>
              </a:spcAft>
              <a:defRPr/>
            </a:pP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66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参照：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『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ロータリー財団ハンドブック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』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　</a:t>
            </a:r>
            <a:r>
              <a:rPr kumimoji="1" lang="en-US" altLang="ja-JP" sz="2800" b="1" dirty="0" smtClean="0">
                <a:solidFill>
                  <a:srgbClr val="005DAA"/>
                </a:solidFill>
              </a:rPr>
              <a:t>P27</a:t>
            </a:r>
            <a:endParaRPr kumimoji="1" lang="ja-JP" altLang="en-US" sz="2800" b="1" dirty="0">
              <a:solidFill>
                <a:srgbClr val="005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52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r>
              <a:rPr lang="ja-JP" altLang="en-US" sz="4000" b="1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グローバル補助金による活動の種類</a:t>
            </a:r>
            <a:endParaRPr lang="ja-JP" altLang="en-US" sz="4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533400" y="1600200"/>
            <a:ext cx="830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solidFill>
                <a:srgbClr val="01B4E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rgbClr val="01B4E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6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人道的プロジェクト</a:t>
            </a:r>
            <a:endParaRPr lang="en-US" altLang="ja-JP" sz="3600" b="1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solidFill>
                  <a:srgbClr val="01B4E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600" b="1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奨学金</a:t>
            </a:r>
            <a:endParaRPr lang="en-US" altLang="ja-JP" sz="3600" b="1" dirty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solidFill>
                <a:srgbClr val="01B4E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 smtClean="0">
                <a:solidFill>
                  <a:srgbClr val="01B4E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600" b="1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職業研修チーム</a:t>
            </a:r>
            <a:endParaRPr lang="ja-JP" altLang="en-US" dirty="0"/>
          </a:p>
          <a:p>
            <a:pPr eaLnBrk="1" hangingPunct="1">
              <a:spcAft>
                <a:spcPts val="0"/>
              </a:spcAft>
              <a:defRPr/>
            </a:pP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66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参照：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『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ロータリー財団ハンドブック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』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　</a:t>
            </a:r>
            <a:r>
              <a:rPr kumimoji="1" lang="en-US" altLang="ja-JP" sz="2800" b="1" dirty="0" smtClean="0">
                <a:solidFill>
                  <a:srgbClr val="005DAA"/>
                </a:solidFill>
              </a:rPr>
              <a:t>P27</a:t>
            </a:r>
            <a:endParaRPr kumimoji="1" lang="ja-JP" altLang="en-US" sz="2800" b="1" dirty="0">
              <a:solidFill>
                <a:srgbClr val="005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41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グローバル</a:t>
            </a:r>
            <a:r>
              <a:rPr lang="ja-JP" altLang="en-US" sz="40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補助</a:t>
            </a:r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金の要件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533400" y="1589048"/>
            <a:ext cx="8305800" cy="504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32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双方が参加資格の認定を受けること</a:t>
            </a:r>
            <a:endParaRPr lang="en-US" altLang="ja-JP" sz="3200" b="1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3200" b="1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ja-JP" altLang="en-US" sz="3200" b="1" dirty="0" smtClean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の要件：</a:t>
            </a:r>
            <a:endParaRPr lang="en-US" altLang="ja-JP" sz="3200" b="1" dirty="0" smtClean="0">
              <a:latin typeface="+mj-lt"/>
            </a:endParaRPr>
          </a:p>
          <a:p>
            <a:pPr>
              <a:lnSpc>
                <a:spcPts val="4300"/>
              </a:lnSpc>
            </a:pPr>
            <a:r>
              <a:rPr lang="ja-JP" altLang="en-US" sz="2800" b="1" dirty="0" smtClean="0">
                <a:latin typeface="+mj-lt"/>
              </a:rPr>
              <a:t>①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重点分野</a:t>
            </a:r>
            <a:r>
              <a:rPr lang="ja-JP" altLang="en-US" sz="2800" b="1" dirty="0" smtClean="0"/>
              <a:t>に該当</a:t>
            </a:r>
            <a:endParaRPr lang="en-US" altLang="ja-JP" sz="2800" b="1" dirty="0" smtClean="0"/>
          </a:p>
          <a:p>
            <a:pPr>
              <a:lnSpc>
                <a:spcPts val="4300"/>
              </a:lnSpc>
            </a:pPr>
            <a:r>
              <a:rPr lang="ja-JP" altLang="en-US" sz="2800" b="1" dirty="0" smtClean="0"/>
              <a:t>②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持続</a:t>
            </a:r>
            <a:r>
              <a:rPr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可能</a:t>
            </a:r>
            <a:r>
              <a:rPr lang="ja-JP" altLang="en-US" sz="2800" b="1" dirty="0" smtClean="0">
                <a:latin typeface="+mj-lt"/>
              </a:rPr>
              <a:t>で活動成果が長期的</a:t>
            </a:r>
            <a:r>
              <a:rPr lang="ja-JP" altLang="en-US" sz="2800" b="1" dirty="0">
                <a:latin typeface="+mj-lt"/>
              </a:rPr>
              <a:t>に</a:t>
            </a:r>
            <a:r>
              <a:rPr lang="ja-JP" altLang="en-US" sz="2800" b="1" dirty="0" smtClean="0">
                <a:latin typeface="+mj-lt"/>
              </a:rPr>
              <a:t>持続</a:t>
            </a:r>
            <a:endParaRPr lang="ja-JP" altLang="en-US" sz="2800" b="1" dirty="0">
              <a:latin typeface="+mj-lt"/>
            </a:endParaRPr>
          </a:p>
          <a:p>
            <a:pPr>
              <a:lnSpc>
                <a:spcPts val="4300"/>
              </a:lnSpc>
            </a:pPr>
            <a:r>
              <a:rPr lang="ja-JP" altLang="en-US" sz="2800" b="1" dirty="0" smtClean="0">
                <a:latin typeface="+mj-lt"/>
              </a:rPr>
              <a:t>③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測定</a:t>
            </a:r>
            <a:r>
              <a:rPr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可能</a:t>
            </a:r>
            <a:r>
              <a:rPr lang="ja-JP" altLang="en-US" sz="2800" b="1" dirty="0">
                <a:latin typeface="+mj-lt"/>
              </a:rPr>
              <a:t>な</a:t>
            </a:r>
            <a:r>
              <a:rPr lang="ja-JP" altLang="en-US" sz="2800" b="1" dirty="0" smtClean="0">
                <a:latin typeface="+mj-lt"/>
              </a:rPr>
              <a:t>目標</a:t>
            </a:r>
            <a:endParaRPr lang="ja-JP" altLang="en-US" sz="2800" b="1" dirty="0">
              <a:latin typeface="+mj-lt"/>
            </a:endParaRPr>
          </a:p>
          <a:p>
            <a:pPr>
              <a:lnSpc>
                <a:spcPts val="4300"/>
              </a:lnSpc>
            </a:pPr>
            <a:r>
              <a:rPr lang="ja-JP" altLang="en-US" sz="2800" b="1" dirty="0" smtClean="0">
                <a:latin typeface="+mj-lt"/>
              </a:rPr>
              <a:t>④事前に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</a:t>
            </a:r>
            <a:r>
              <a:rPr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社会の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ニーズを調査</a:t>
            </a:r>
            <a:endParaRPr lang="ja-JP" altLang="en-US" sz="2800" b="1" dirty="0">
              <a:latin typeface="+mj-lt"/>
            </a:endParaRPr>
          </a:p>
          <a:p>
            <a:pPr>
              <a:lnSpc>
                <a:spcPts val="4300"/>
              </a:lnSpc>
            </a:pPr>
            <a:r>
              <a:rPr lang="ja-JP" altLang="en-US" sz="2800" b="1" dirty="0" smtClean="0">
                <a:latin typeface="+mj-lt"/>
              </a:rPr>
              <a:t>⑤</a:t>
            </a:r>
            <a:r>
              <a:rPr lang="ja-JP" altLang="en-US" sz="28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ロータリアン</a:t>
            </a:r>
            <a:r>
              <a:rPr lang="ja-JP" altLang="en-US" sz="2800" b="1" dirty="0">
                <a:latin typeface="+mj-lt"/>
              </a:rPr>
              <a:t>と地域社会の人々</a:t>
            </a:r>
            <a:r>
              <a:rPr lang="ja-JP" altLang="en-US" sz="2800" b="1" dirty="0" smtClean="0">
                <a:latin typeface="+mj-lt"/>
              </a:rPr>
              <a:t>の</a:t>
            </a:r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積極的参加</a:t>
            </a:r>
            <a:endParaRPr lang="ja-JP" altLang="en-US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300"/>
              </a:lnSpc>
            </a:pPr>
            <a:r>
              <a:rPr lang="ja-JP" altLang="en-US" sz="2800" b="1" dirty="0" smtClean="0">
                <a:latin typeface="+mj-lt"/>
              </a:rPr>
              <a:t>⑥</a:t>
            </a:r>
            <a:r>
              <a:rPr lang="ja-JP" altLang="en-US" sz="2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「授与と受諾の条件」</a:t>
            </a:r>
            <a:r>
              <a:rPr lang="ja-JP" altLang="en-US" sz="2800" b="1" dirty="0" smtClean="0">
                <a:latin typeface="+mj-lt"/>
              </a:rPr>
              <a:t>の遵守</a:t>
            </a:r>
            <a:endParaRPr lang="ja-JP" altLang="ja-JP" sz="2800" b="1" dirty="0">
              <a:latin typeface="+mj-lt"/>
            </a:endParaRPr>
          </a:p>
          <a:p>
            <a:endParaRPr lang="en-US" altLang="ja-JP" sz="3200" dirty="0">
              <a:ea typeface="ヒラギノ角ゴ Pro W3"/>
              <a:cs typeface="Arial" panose="020B0604020202020204" pitchFamily="34" charset="0"/>
            </a:endParaRPr>
          </a:p>
          <a:p>
            <a:endParaRPr lang="en-US" altLang="ja-JP" sz="3200" dirty="0" smtClean="0">
              <a:solidFill>
                <a:schemeClr val="tx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066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参照：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『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ロータリー財団ハンドブック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』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　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P27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324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申請までの流れ（</a:t>
            </a:r>
            <a:r>
              <a:rPr lang="en-US" altLang="ja-JP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533400" y="1828800"/>
            <a:ext cx="8382000" cy="236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クラブは、地区財団委に「地区審査」のための書類を提出。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+mj-lt"/>
              </a:rPr>
              <a:t>        提出書類：①「グルーバル</a:t>
            </a:r>
            <a:r>
              <a:rPr lang="ja-JP" altLang="en-US" dirty="0">
                <a:latin typeface="+mj-lt"/>
              </a:rPr>
              <a:t>補助金事業</a:t>
            </a:r>
            <a:r>
              <a:rPr lang="ja-JP" altLang="en-US" dirty="0" smtClean="0">
                <a:latin typeface="+mj-lt"/>
              </a:rPr>
              <a:t>計画書」（様式</a:t>
            </a:r>
            <a:r>
              <a:rPr lang="en-US" altLang="ja-JP" dirty="0" smtClean="0">
                <a:latin typeface="+mj-lt"/>
              </a:rPr>
              <a:t>501</a:t>
            </a:r>
            <a:r>
              <a:rPr lang="ja-JP" altLang="en-US" dirty="0" smtClean="0">
                <a:latin typeface="+mj-lt"/>
              </a:rPr>
              <a:t>）</a:t>
            </a:r>
            <a:r>
              <a:rPr lang="en-US" altLang="ja-JP" dirty="0" smtClean="0">
                <a:latin typeface="+mj-lt"/>
              </a:rPr>
              <a:t>  </a:t>
            </a:r>
          </a:p>
          <a:p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               </a:t>
            </a:r>
            <a:r>
              <a:rPr lang="ja-JP" altLang="en-US" dirty="0" smtClean="0">
                <a:latin typeface="+mj-lt"/>
              </a:rPr>
              <a:t>　　</a:t>
            </a:r>
            <a:r>
              <a:rPr lang="ja-JP" altLang="en-US" dirty="0">
                <a:latin typeface="+mj-lt"/>
              </a:rPr>
              <a:t>　</a:t>
            </a:r>
            <a:r>
              <a:rPr lang="ja-JP" altLang="en-US" dirty="0" smtClean="0">
                <a:latin typeface="+mj-lt"/>
              </a:rPr>
              <a:t>　②「</a:t>
            </a:r>
            <a:r>
              <a:rPr lang="en-US" altLang="ja-JP" dirty="0" smtClean="0">
                <a:latin typeface="+mj-lt"/>
              </a:rPr>
              <a:t>DDF </a:t>
            </a:r>
            <a:r>
              <a:rPr lang="ja-JP" altLang="en-US" dirty="0">
                <a:latin typeface="+mj-lt"/>
              </a:rPr>
              <a:t>使用</a:t>
            </a:r>
            <a:r>
              <a:rPr lang="ja-JP" altLang="en-US" dirty="0" smtClean="0">
                <a:latin typeface="+mj-lt"/>
              </a:rPr>
              <a:t>申請書」（様式</a:t>
            </a:r>
            <a:r>
              <a:rPr lang="en-US" altLang="ja-JP" dirty="0" smtClean="0">
                <a:latin typeface="+mj-lt"/>
              </a:rPr>
              <a:t>511</a:t>
            </a:r>
            <a:r>
              <a:rPr lang="ja-JP" altLang="en-US" dirty="0" smtClean="0">
                <a:latin typeface="+mj-lt"/>
              </a:rPr>
              <a:t>）</a:t>
            </a:r>
            <a:endParaRPr lang="en-US" altLang="ja-JP" dirty="0" smtClean="0">
              <a:latin typeface="+mj-lt"/>
            </a:endParaRPr>
          </a:p>
          <a:p>
            <a:r>
              <a:rPr lang="ja-JP" altLang="en-US" dirty="0">
                <a:latin typeface="+mj-lt"/>
              </a:rPr>
              <a:t>　</a:t>
            </a:r>
            <a:r>
              <a:rPr lang="ja-JP" altLang="en-US" dirty="0" smtClean="0">
                <a:latin typeface="+mj-lt"/>
              </a:rPr>
              <a:t>　         　　　　 ③</a:t>
            </a:r>
            <a:r>
              <a:rPr lang="en-US" altLang="ja-JP" dirty="0" smtClean="0">
                <a:latin typeface="+mj-lt"/>
              </a:rPr>
              <a:t>『</a:t>
            </a:r>
            <a:r>
              <a:rPr lang="ja-JP" altLang="en-US" dirty="0">
                <a:latin typeface="+mj-lt"/>
              </a:rPr>
              <a:t>地域社会調査の結果フォーム</a:t>
            </a:r>
            <a:r>
              <a:rPr lang="en-US" altLang="ja-JP" dirty="0">
                <a:latin typeface="+mj-lt"/>
              </a:rPr>
              <a:t>』 </a:t>
            </a:r>
            <a:endParaRPr lang="en-US" altLang="ja-JP" dirty="0" smtClean="0">
              <a:latin typeface="+mj-lt"/>
            </a:endParaRPr>
          </a:p>
          <a:p>
            <a:endParaRPr lang="en-US" altLang="ja-JP" dirty="0" smtClean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200" y="122938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参照：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『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ロータリー財団ハンドブック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』</a:t>
            </a:r>
            <a:r>
              <a:rPr kumimoji="1" lang="ja-JP" altLang="en-US" sz="2800" b="1" dirty="0" smtClean="0">
                <a:solidFill>
                  <a:srgbClr val="0070C0"/>
                </a:solidFill>
              </a:rPr>
              <a:t>　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>P29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28600" y="4343400"/>
            <a:ext cx="8915400" cy="1590020"/>
            <a:chOff x="228600" y="4343400"/>
            <a:chExt cx="8915400" cy="1590020"/>
          </a:xfrm>
        </p:grpSpPr>
        <p:sp>
          <p:nvSpPr>
            <p:cNvPr id="7" name="正方形/長方形 6"/>
            <p:cNvSpPr/>
            <p:nvPr/>
          </p:nvSpPr>
          <p:spPr>
            <a:xfrm>
              <a:off x="609600" y="5410200"/>
              <a:ext cx="8229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800" b="1" dirty="0">
                  <a:solidFill>
                    <a:srgbClr val="0000FF"/>
                  </a:solidFill>
                </a:rPr>
                <a:t>http://www.rid2790.jp/2019/iinkai/z_global.html</a:t>
              </a:r>
              <a:endParaRPr lang="ja-JP" alt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28600" y="4343400"/>
              <a:ext cx="8915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 smtClean="0"/>
                <a:t>※『</a:t>
              </a:r>
              <a:r>
                <a:rPr lang="ja-JP" altLang="en-US" dirty="0" smtClean="0"/>
                <a:t>ハンドブック</a:t>
              </a:r>
              <a:r>
                <a:rPr lang="en-US" altLang="ja-JP" dirty="0" smtClean="0"/>
                <a:t>』</a:t>
              </a:r>
              <a:r>
                <a:rPr lang="ja-JP" altLang="en-US" dirty="0" smtClean="0"/>
                <a:t>中の提出書類（様式）については、</a:t>
              </a:r>
              <a:r>
                <a:rPr lang="en-US" altLang="ja-JP" dirty="0" smtClean="0"/>
                <a:t>2790</a:t>
              </a:r>
              <a:r>
                <a:rPr lang="ja-JP" altLang="en-US" dirty="0" smtClean="0"/>
                <a:t>地区</a:t>
              </a:r>
              <a:r>
                <a:rPr lang="en-US" altLang="ja-JP" dirty="0" smtClean="0"/>
                <a:t>Web</a:t>
              </a:r>
              <a:r>
                <a:rPr lang="ja-JP" altLang="en-US" dirty="0" smtClean="0"/>
                <a:t>サイトに掲載：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428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57200" y="41910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クラブは、</a:t>
            </a:r>
            <a:r>
              <a:rPr lang="en-US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TRF</a:t>
            </a: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に申請（ガバナー等の承認</a:t>
            </a:r>
            <a:r>
              <a:rPr lang="ja-JP" altLang="en-US" sz="3200" b="1" dirty="0">
                <a:solidFill>
                  <a:prstClr val="black"/>
                </a:solidFill>
                <a:latin typeface="+mj-ea"/>
                <a:ea typeface="+mj-ea"/>
              </a:rPr>
              <a:t>）</a:t>
            </a:r>
            <a:endParaRPr lang="en-US" altLang="ja-JP" sz="32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+mj-ea"/>
                <a:ea typeface="+mj-ea"/>
              </a:rPr>
              <a:t>※</a:t>
            </a:r>
            <a:r>
              <a:rPr lang="ja-JP" altLang="en-US" dirty="0" smtClean="0">
                <a:latin typeface="+mj-ea"/>
                <a:ea typeface="+mj-ea"/>
              </a:rPr>
              <a:t>年間</a:t>
            </a:r>
            <a:r>
              <a:rPr lang="ja-JP" altLang="en-US" dirty="0">
                <a:latin typeface="+mj-ea"/>
                <a:ea typeface="+mj-ea"/>
              </a:rPr>
              <a:t>を通じ</a:t>
            </a:r>
            <a:r>
              <a:rPr lang="ja-JP" altLang="en-US" b="1" dirty="0">
                <a:latin typeface="+mj-ea"/>
                <a:ea typeface="+mj-ea"/>
              </a:rPr>
              <a:t>随時申請が</a:t>
            </a:r>
            <a:r>
              <a:rPr lang="ja-JP" altLang="en-US" b="1" dirty="0" smtClean="0">
                <a:latin typeface="+mj-ea"/>
                <a:ea typeface="+mj-ea"/>
              </a:rPr>
              <a:t>可能</a:t>
            </a:r>
            <a:endParaRPr lang="en-US" altLang="ja-JP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+mj-ea"/>
                <a:ea typeface="+mj-ea"/>
              </a:rPr>
              <a:t>※</a:t>
            </a:r>
            <a:r>
              <a:rPr lang="ja-JP" altLang="en-US" dirty="0" smtClean="0">
                <a:latin typeface="+mj-ea"/>
                <a:ea typeface="+mj-ea"/>
              </a:rPr>
              <a:t>ロータリー</a:t>
            </a:r>
            <a:r>
              <a:rPr lang="ja-JP" altLang="en-US" dirty="0">
                <a:latin typeface="+mj-ea"/>
                <a:ea typeface="+mj-ea"/>
              </a:rPr>
              <a:t>財団（</a:t>
            </a:r>
            <a:r>
              <a:rPr lang="en-US" altLang="ja-JP" dirty="0">
                <a:latin typeface="+mj-ea"/>
                <a:ea typeface="+mj-ea"/>
              </a:rPr>
              <a:t>TRF</a:t>
            </a:r>
            <a:r>
              <a:rPr lang="ja-JP" altLang="en-US" dirty="0" smtClean="0">
                <a:latin typeface="+mj-ea"/>
                <a:ea typeface="+mj-ea"/>
              </a:rPr>
              <a:t>）による</a:t>
            </a:r>
            <a:r>
              <a:rPr lang="ja-JP" altLang="en-US" b="1" dirty="0" smtClean="0">
                <a:latin typeface="+mj-ea"/>
                <a:ea typeface="+mj-ea"/>
              </a:rPr>
              <a:t>直接審査</a:t>
            </a:r>
            <a:endParaRPr lang="en-US" altLang="ja-JP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申請までの流れ（</a:t>
            </a:r>
            <a:r>
              <a:rPr lang="en-US" altLang="ja-JP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57200" y="1947208"/>
            <a:ext cx="85410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地区財団委は、要件への合致等を確認。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b="1" dirty="0">
                <a:latin typeface="+mj-ea"/>
                <a:ea typeface="+mj-ea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地区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財団委は、</a:t>
            </a:r>
            <a:r>
              <a:rPr lang="ja-JP" altLang="en-US" sz="3200" b="1" dirty="0">
                <a:latin typeface="+mj-ea"/>
                <a:ea typeface="+mj-ea"/>
              </a:rPr>
              <a:t>クラブの</a:t>
            </a:r>
            <a:r>
              <a:rPr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申請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を承認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　　</a:t>
            </a:r>
            <a:r>
              <a:rPr lang="ja-JP" altLang="en-US" dirty="0">
                <a:latin typeface="+mj-ea"/>
                <a:ea typeface="+mj-ea"/>
              </a:rPr>
              <a:t>（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DDF</a:t>
            </a:r>
            <a:r>
              <a:rPr lang="ja-JP" altLang="en-US" dirty="0">
                <a:latin typeface="+mj-ea"/>
                <a:ea typeface="+mj-ea"/>
              </a:rPr>
              <a:t>（地区財団活動資金）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の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使用承認</a:t>
            </a:r>
            <a:r>
              <a:rPr lang="ja-JP" altLang="en-US" dirty="0" smtClean="0">
                <a:latin typeface="+mj-ea"/>
                <a:ea typeface="+mj-ea"/>
              </a:rPr>
              <a:t>を</a:t>
            </a:r>
            <a:r>
              <a:rPr lang="ja-JP" altLang="en-US" dirty="0">
                <a:latin typeface="+mj-ea"/>
                <a:ea typeface="+mj-ea"/>
              </a:rPr>
              <a:t>含む。）</a:t>
            </a:r>
            <a:endParaRPr lang="en-US" altLang="ja-JP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200" y="122938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参照：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j-ea"/>
                <a:ea typeface="+mj-ea"/>
              </a:rPr>
              <a:t>『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ロータリー財団ハンドブック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j-ea"/>
                <a:ea typeface="+mj-ea"/>
              </a:rPr>
              <a:t>』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　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j-ea"/>
                <a:ea typeface="+mj-ea"/>
              </a:rPr>
              <a:t>P29</a:t>
            </a:r>
            <a:endParaRPr kumimoji="1" lang="ja-JP" altLang="en-US" sz="2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88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申請等に当たっての留意点（</a:t>
            </a:r>
            <a:r>
              <a:rPr lang="en-US" altLang="ja-JP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4000" dirty="0" smtClean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228600" y="1208048"/>
            <a:ext cx="8915400" cy="199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514350" indent="-514350">
              <a:buFont typeface="+mj-ea"/>
              <a:buAutoNum type="circleNumDbPlain"/>
            </a:pP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地区財団委への事前情報提供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　クラブ</a:t>
            </a:r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は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  <a:latin typeface="+mn-ea"/>
                <a:ea typeface="+mn-ea"/>
              </a:rPr>
              <a:t>DDF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使用</a:t>
            </a:r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の有無、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代表提唱者</a:t>
            </a:r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となるか否かにかかわらず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、地区</a:t>
            </a:r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ロータリー財団委員会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  <a:ea typeface="+mn-ea"/>
              </a:rPr>
              <a:t>に事前に情報提供</a:t>
            </a:r>
            <a:endParaRPr lang="en-US" altLang="ja-JP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r>
              <a:rPr kumimoji="1" lang="ja-JP" altLang="en-US" sz="2800" b="1" dirty="0">
                <a:solidFill>
                  <a:srgbClr val="0070C0"/>
                </a:solidFill>
                <a:latin typeface="+mn-ea"/>
                <a:ea typeface="+mn-ea"/>
              </a:rPr>
              <a:t> 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⇒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n-ea"/>
                <a:ea typeface="+mn-ea"/>
              </a:rPr>
              <a:t>『</a:t>
            </a:r>
            <a:r>
              <a:rPr kumimoji="1" lang="ja-JP" altLang="en-US" sz="2800" b="1" dirty="0">
                <a:solidFill>
                  <a:srgbClr val="0070C0"/>
                </a:solidFill>
                <a:latin typeface="+mn-ea"/>
                <a:ea typeface="+mn-ea"/>
              </a:rPr>
              <a:t>ロータリー財団ハンドブック</a:t>
            </a:r>
            <a:r>
              <a:rPr kumimoji="1" lang="en-US" altLang="ja-JP" sz="2800" b="1" dirty="0">
                <a:solidFill>
                  <a:srgbClr val="0070C0"/>
                </a:solidFill>
                <a:latin typeface="+mn-ea"/>
                <a:ea typeface="+mn-ea"/>
              </a:rPr>
              <a:t>』</a:t>
            </a:r>
            <a:r>
              <a:rPr kumimoji="1" lang="ja-JP" altLang="en-US" sz="2800" b="1" dirty="0">
                <a:solidFill>
                  <a:srgbClr val="0070C0"/>
                </a:solidFill>
                <a:latin typeface="+mn-ea"/>
                <a:ea typeface="+mn-ea"/>
              </a:rPr>
              <a:t>　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n-ea"/>
                <a:ea typeface="+mn-ea"/>
              </a:rPr>
              <a:t>P30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の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+mn-ea"/>
                <a:ea typeface="+mn-ea"/>
              </a:rPr>
              <a:t>6-6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）を参照</a:t>
            </a:r>
            <a:endParaRPr kumimoji="1" lang="ja-JP" altLang="en-US" sz="2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228600" y="3537724"/>
            <a:ext cx="8915400" cy="255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ニーズ調査</a:t>
            </a:r>
            <a:r>
              <a:rPr lang="ja-JP" altLang="en-US" sz="3200" dirty="0">
                <a:latin typeface="+mn-ea"/>
                <a:ea typeface="+mn-ea"/>
              </a:rPr>
              <a:t>、</a:t>
            </a:r>
            <a:r>
              <a:rPr lang="ja-JP" altLang="en-US" sz="3200" dirty="0" smtClean="0">
                <a:latin typeface="+mn-ea"/>
                <a:ea typeface="+mn-ea"/>
              </a:rPr>
              <a:t>現地での事業</a:t>
            </a:r>
            <a:r>
              <a:rPr lang="ja-JP" altLang="en-US" sz="3200" dirty="0">
                <a:latin typeface="+mn-ea"/>
                <a:ea typeface="+mn-ea"/>
              </a:rPr>
              <a:t>の</a:t>
            </a:r>
            <a:r>
              <a:rPr lang="ja-JP" altLang="en-US" sz="3200" dirty="0" smtClean="0">
                <a:latin typeface="+mn-ea"/>
                <a:ea typeface="+mn-ea"/>
              </a:rPr>
              <a:t>確実性</a:t>
            </a:r>
            <a:endParaRPr lang="en-US" altLang="ja-JP" sz="3200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　　申請前</a:t>
            </a:r>
            <a:r>
              <a:rPr lang="ja-JP" altLang="en-US" dirty="0">
                <a:latin typeface="+mn-ea"/>
                <a:ea typeface="+mn-ea"/>
              </a:rPr>
              <a:t>に、地域社会のニーズ調査を</a:t>
            </a:r>
            <a:r>
              <a:rPr lang="ja-JP" altLang="en-US" dirty="0" smtClean="0">
                <a:latin typeface="+mn-ea"/>
                <a:ea typeface="+mn-ea"/>
              </a:rPr>
              <a:t>実施</a:t>
            </a:r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　</a:t>
            </a:r>
            <a:r>
              <a:rPr lang="ja-JP" altLang="en-US" dirty="0" smtClean="0">
                <a:latin typeface="+mn-ea"/>
                <a:ea typeface="+mn-ea"/>
              </a:rPr>
              <a:t>（調査実施費用を</a:t>
            </a:r>
            <a:r>
              <a:rPr lang="ja-JP" altLang="en-US" b="1" dirty="0" smtClean="0">
                <a:latin typeface="+mn-ea"/>
                <a:ea typeface="+mn-ea"/>
              </a:rPr>
              <a:t>地区</a:t>
            </a:r>
            <a:r>
              <a:rPr lang="ja-JP" altLang="en-US" b="1" dirty="0">
                <a:latin typeface="+mn-ea"/>
                <a:ea typeface="+mn-ea"/>
              </a:rPr>
              <a:t>補助金</a:t>
            </a:r>
            <a:r>
              <a:rPr lang="ja-JP" altLang="en-US" dirty="0">
                <a:latin typeface="+mn-ea"/>
                <a:ea typeface="+mn-ea"/>
              </a:rPr>
              <a:t>で賄うことが</a:t>
            </a:r>
            <a:r>
              <a:rPr lang="ja-JP" altLang="en-US" dirty="0" smtClean="0">
                <a:latin typeface="+mn-ea"/>
                <a:ea typeface="+mn-ea"/>
              </a:rPr>
              <a:t>可能）</a:t>
            </a:r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　</a:t>
            </a:r>
            <a:r>
              <a:rPr lang="ja-JP" altLang="en-US" dirty="0" smtClean="0">
                <a:latin typeface="+mn-ea"/>
                <a:ea typeface="+mn-ea"/>
              </a:rPr>
              <a:t>　　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en-US" altLang="ja-JP" b="1" dirty="0" smtClean="0">
                <a:latin typeface="+mn-ea"/>
                <a:ea typeface="+mn-ea"/>
              </a:rPr>
              <a:t> </a:t>
            </a:r>
            <a:r>
              <a:rPr lang="ja-JP" altLang="en-US" sz="2800" b="1" dirty="0" smtClean="0">
                <a:solidFill>
                  <a:srgbClr val="005DAA"/>
                </a:solidFill>
                <a:latin typeface="+mn-ea"/>
                <a:ea typeface="+mn-ea"/>
              </a:rPr>
              <a:t>⇒</a:t>
            </a:r>
            <a:r>
              <a:rPr lang="en-US" altLang="ja-JP" sz="2800" b="1" dirty="0" smtClean="0">
                <a:solidFill>
                  <a:srgbClr val="005DAA"/>
                </a:solidFill>
                <a:latin typeface="+mn-ea"/>
                <a:ea typeface="+mn-ea"/>
              </a:rPr>
              <a:t>『</a:t>
            </a:r>
            <a:r>
              <a:rPr lang="ja-JP" altLang="en-US" sz="2800" b="1" dirty="0" smtClean="0">
                <a:solidFill>
                  <a:srgbClr val="005DAA"/>
                </a:solidFill>
                <a:latin typeface="+mn-ea"/>
                <a:ea typeface="+mn-ea"/>
              </a:rPr>
              <a:t>地域</a:t>
            </a:r>
            <a:r>
              <a:rPr lang="ja-JP" altLang="en-US" sz="2800" b="1" dirty="0">
                <a:solidFill>
                  <a:srgbClr val="005DAA"/>
                </a:solidFill>
                <a:latin typeface="+mn-ea"/>
                <a:ea typeface="+mn-ea"/>
              </a:rPr>
              <a:t>社会調査の結果</a:t>
            </a:r>
            <a:r>
              <a:rPr lang="ja-JP" altLang="en-US" sz="2800" b="1" dirty="0" smtClean="0">
                <a:solidFill>
                  <a:srgbClr val="005DAA"/>
                </a:solidFill>
                <a:latin typeface="+mn-ea"/>
                <a:ea typeface="+mn-ea"/>
              </a:rPr>
              <a:t>フォーム</a:t>
            </a:r>
            <a:r>
              <a:rPr lang="en-US" altLang="ja-JP" sz="2800" b="1" dirty="0" smtClean="0">
                <a:solidFill>
                  <a:srgbClr val="005DAA"/>
                </a:solidFill>
                <a:latin typeface="+mn-ea"/>
                <a:ea typeface="+mn-ea"/>
              </a:rPr>
              <a:t>』</a:t>
            </a:r>
            <a:r>
              <a:rPr lang="ja-JP" altLang="en-US" sz="2800" b="1" dirty="0" smtClean="0">
                <a:solidFill>
                  <a:srgbClr val="005DAA"/>
                </a:solidFill>
                <a:latin typeface="+mn-ea"/>
                <a:ea typeface="+mn-ea"/>
              </a:rPr>
              <a:t>の添付</a:t>
            </a:r>
            <a:r>
              <a:rPr lang="ja-JP" altLang="en-US" dirty="0">
                <a:latin typeface="+mn-ea"/>
                <a:ea typeface="+mn-ea"/>
              </a:rPr>
              <a:t>　</a:t>
            </a:r>
            <a:endParaRPr lang="en-US" altLang="ja-JP" b="1" dirty="0" smtClean="0">
              <a:latin typeface="+mn-ea"/>
              <a:ea typeface="+mn-ea"/>
            </a:endParaRPr>
          </a:p>
          <a:p>
            <a:endParaRPr lang="ja-JP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681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申請等に当たっての留意点（２）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114300" y="1247805"/>
            <a:ext cx="8915400" cy="248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200" b="1" dirty="0">
                <a:ea typeface="ヒラギノ角ゴ Pro W3"/>
              </a:rPr>
              <a:t>③　長期的な影響を残す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持続可能な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　</a:t>
            </a:r>
            <a:r>
              <a:rPr lang="ja-JP" altLang="en-US" sz="2800" dirty="0">
                <a:latin typeface="+mn-ea"/>
                <a:ea typeface="+mn-ea"/>
              </a:rPr>
              <a:t>　</a:t>
            </a:r>
            <a:r>
              <a:rPr lang="ja-JP" altLang="en-US" sz="2800" dirty="0" smtClean="0">
                <a:latin typeface="+mn-ea"/>
                <a:ea typeface="+mn-ea"/>
              </a:rPr>
              <a:t>補助</a:t>
            </a:r>
            <a:r>
              <a:rPr lang="ja-JP" altLang="en-US" sz="2800" dirty="0">
                <a:latin typeface="+mn-ea"/>
                <a:ea typeface="+mn-ea"/>
              </a:rPr>
              <a:t>金が使い果たされた後にも、地元の人びとが継続していくことの</a:t>
            </a:r>
            <a:r>
              <a:rPr lang="ja-JP" altLang="en-US" sz="2800" dirty="0" smtClean="0">
                <a:latin typeface="+mn-ea"/>
                <a:ea typeface="+mn-ea"/>
              </a:rPr>
              <a:t>できる</a:t>
            </a:r>
            <a:r>
              <a:rPr lang="ja-JP" altLang="en-US" sz="2800" dirty="0">
                <a:latin typeface="+mn-ea"/>
                <a:ea typeface="+mn-ea"/>
              </a:rPr>
              <a:t>長期的な解決策を</a:t>
            </a:r>
            <a:r>
              <a:rPr lang="ja-JP" altLang="en-US" sz="2800" dirty="0" smtClean="0">
                <a:latin typeface="+mn-ea"/>
                <a:ea typeface="+mn-ea"/>
              </a:rPr>
              <a:t>もたらすこと。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en-US" altLang="ja-JP" dirty="0" smtClean="0">
                <a:latin typeface="+mn-ea"/>
                <a:ea typeface="+mn-ea"/>
              </a:rPr>
              <a:t>※</a:t>
            </a:r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様式５０１を参照</a:t>
            </a:r>
            <a:endParaRPr kumimoji="1" lang="en-US" altLang="ja-JP" b="1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ヒラギノ角ゴ Pro W3"/>
            </a:endParaRPr>
          </a:p>
          <a:p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ea typeface="ヒラギノ角ゴ Pro W3"/>
              </a:rPr>
              <a:t>　　</a:t>
            </a:r>
            <a:endParaRPr lang="en-US" altLang="ja-JP" dirty="0">
              <a:ea typeface="ヒラギノ角ゴ Pro W3"/>
            </a:endParaRPr>
          </a:p>
          <a:p>
            <a:endParaRPr lang="en-US" altLang="ja-JP" dirty="0" smtClean="0">
              <a:ea typeface="ヒラギノ角ゴ Pro W3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114300" y="3733800"/>
            <a:ext cx="8915400" cy="225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当地区の既承認プロジェクトの例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現地調達（又は技術指導）で設備導入</a:t>
            </a:r>
            <a:endParaRPr lang="en-US" altLang="ja-JP" dirty="0" smtClean="0">
              <a:latin typeface="+mn-ea"/>
              <a:ea typeface="+mn-ea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+mn-ea"/>
                <a:ea typeface="+mn-ea"/>
              </a:rPr>
              <a:t>　プロジェクトの受益者からの一定の「料金」、「負担金」等を徴収</a:t>
            </a:r>
            <a:endParaRPr lang="en-US" altLang="ja-JP" dirty="0" smtClean="0">
              <a:latin typeface="+mn-ea"/>
              <a:ea typeface="+mn-ea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+mn-ea"/>
                <a:ea typeface="+mn-ea"/>
              </a:rPr>
              <a:t>　負担金等により、維持管理や設備等更新が可能</a:t>
            </a:r>
            <a:endParaRPr lang="en-US" altLang="ja-JP" sz="2800" dirty="0" smtClean="0">
              <a:latin typeface="+mn-ea"/>
              <a:ea typeface="+mn-ea"/>
            </a:endParaRPr>
          </a:p>
          <a:p>
            <a:endParaRPr lang="en-US" altLang="ja-JP" sz="3200" dirty="0" smtClean="0">
              <a:ea typeface="ヒラギノ角ゴ Pro W3"/>
            </a:endParaRPr>
          </a:p>
          <a:p>
            <a:r>
              <a:rPr lang="ja-JP" altLang="en-US" sz="2800" dirty="0" smtClean="0">
                <a:ea typeface="ヒラギノ角ゴ Pro W3"/>
              </a:rPr>
              <a:t>　　　</a:t>
            </a:r>
            <a:endParaRPr lang="en-US" altLang="ja-JP" dirty="0" smtClean="0">
              <a:ea typeface="ヒラギノ角ゴ Pro W3"/>
            </a:endParaRPr>
          </a:p>
          <a:p>
            <a:endParaRPr lang="en-US" altLang="ja-JP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97046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endParaRPr lang="en-US" altLang="ja-JP" sz="32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 sz="40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申請等に当たっての留意点（３）</a:t>
            </a:r>
            <a:endParaRPr lang="en-US" altLang="ja-JP" sz="4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eaLnBrk="1" hangingPunct="1"/>
            <a:endParaRPr lang="ja-JP" altLang="en-US" sz="3200" dirty="0">
              <a:solidFill>
                <a:srgbClr val="F61F08"/>
              </a:solidFill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152400" y="1066800"/>
            <a:ext cx="8915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　ロータリアンの積極的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>
                <a:ea typeface="ヒラギノ角ゴ Pro W3"/>
              </a:rPr>
              <a:t>　　　実施国側、援助国側ロータリアンの役割等を明記。</a:t>
            </a:r>
            <a:endParaRPr lang="en-US" altLang="ja-JP" sz="2800" dirty="0" smtClean="0">
              <a:ea typeface="ヒラギノ角ゴ Pro W3"/>
            </a:endParaRPr>
          </a:p>
          <a:p>
            <a:r>
              <a:rPr kumimoji="1" lang="ja-JP" altLang="en-US" sz="28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　　　　　　　　　　　　　　　　　　　　　　　　　　　</a:t>
            </a:r>
            <a:r>
              <a:rPr kumimoji="1" lang="en-US" altLang="ja-JP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※</a:t>
            </a:r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様式５０１を参照</a:t>
            </a:r>
            <a:endParaRPr kumimoji="1" lang="en-US" altLang="ja-JP" b="1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ヒラギノ角ゴ Pro W3"/>
            </a:endParaRPr>
          </a:p>
          <a:p>
            <a:r>
              <a:rPr kumimoji="1" lang="ja-JP" altLang="en-US" b="1" dirty="0" smtClean="0">
                <a:solidFill>
                  <a:srgbClr val="0000FF"/>
                </a:solidFill>
                <a:latin typeface="HGS創英角ｺﾞｼｯｸUB" panose="020B0900000000000000" pitchFamily="50" charset="-128"/>
                <a:ea typeface="ヒラギノ角ゴ Pro W3"/>
              </a:rPr>
              <a:t>（注）新型コロナ流行に伴い、ロータリーの費用による全ての旅行は</a:t>
            </a:r>
            <a:endParaRPr kumimoji="1" lang="en-US" altLang="ja-JP" b="1" dirty="0" smtClean="0">
              <a:solidFill>
                <a:srgbClr val="0000FF"/>
              </a:solidFill>
              <a:latin typeface="HGS創英角ｺﾞｼｯｸUB" panose="020B0900000000000000" pitchFamily="50" charset="-128"/>
              <a:ea typeface="ヒラギノ角ゴ Pro W3"/>
            </a:endParaRPr>
          </a:p>
          <a:p>
            <a:r>
              <a:rPr kumimoji="1" lang="ja-JP" altLang="en-US" b="1" dirty="0">
                <a:solidFill>
                  <a:srgbClr val="0000FF"/>
                </a:solidFill>
                <a:latin typeface="HGS創英角ｺﾞｼｯｸUB" panose="020B0900000000000000" pitchFamily="50" charset="-128"/>
                <a:ea typeface="ヒラギノ角ゴ Pro W3"/>
              </a:rPr>
              <a:t>　</a:t>
            </a:r>
            <a:r>
              <a:rPr kumimoji="1" lang="ja-JP" altLang="en-US" b="1" dirty="0" smtClean="0">
                <a:solidFill>
                  <a:srgbClr val="0000FF"/>
                </a:solidFill>
                <a:latin typeface="HGS創英角ｺﾞｼｯｸUB" panose="020B0900000000000000" pitchFamily="50" charset="-128"/>
                <a:ea typeface="ヒラギノ角ゴ Pro W3"/>
              </a:rPr>
              <a:t>　　ケース・バイ・ケースで承認</a:t>
            </a:r>
            <a:endParaRPr kumimoji="1" lang="en-US" altLang="ja-JP" b="1" dirty="0" smtClean="0">
              <a:solidFill>
                <a:srgbClr val="0000FF"/>
              </a:solidFill>
              <a:latin typeface="HGS創英角ｺﾞｼｯｸUB" panose="020B0900000000000000" pitchFamily="50" charset="-128"/>
              <a:ea typeface="ヒラギノ角ゴ Pro W3"/>
            </a:endParaRPr>
          </a:p>
          <a:p>
            <a:pPr algn="r"/>
            <a:r>
              <a:rPr kumimoji="1" lang="ja-JP" altLang="en-US" sz="2800" b="1" dirty="0" smtClean="0">
                <a:solidFill>
                  <a:srgbClr val="0000FF"/>
                </a:solidFill>
                <a:latin typeface="HGS創英角ｺﾞｼｯｸUB" panose="020B0900000000000000" pitchFamily="50" charset="-128"/>
                <a:ea typeface="ヒラギノ角ゴ Pro W3"/>
              </a:rPr>
              <a:t>　</a:t>
            </a:r>
            <a:r>
              <a:rPr kumimoji="1" lang="en-US" altLang="ja-JP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※</a:t>
            </a:r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ロータリー</a:t>
            </a:r>
            <a:r>
              <a:rPr kumimoji="1" lang="ja-JP" altLang="en-US" b="1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の</a:t>
            </a:r>
            <a:r>
              <a:rPr kumimoji="1" lang="en-US" altLang="ja-JP" b="1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Web</a:t>
            </a:r>
            <a:r>
              <a:rPr kumimoji="1" lang="ja-JP" altLang="en-US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ヒラギノ角ゴ Pro W3"/>
              </a:rPr>
              <a:t>サイトを参照</a:t>
            </a:r>
            <a:endParaRPr kumimoji="1" lang="en-US" altLang="ja-JP" b="1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ヒラギノ角ゴ Pro W3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152400" y="4038600"/>
            <a:ext cx="8915400" cy="244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WF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上乗せの変更（</a:t>
            </a:r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2020.7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～）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ja-JP" altLang="en-US" sz="2800" dirty="0">
                <a:latin typeface="+mn-ea"/>
                <a:ea typeface="+mn-ea"/>
              </a:rPr>
              <a:t>１</a:t>
            </a:r>
            <a:r>
              <a:rPr lang="ja-JP" altLang="en-US" sz="2800" dirty="0" smtClean="0">
                <a:latin typeface="+mn-ea"/>
                <a:ea typeface="+mn-ea"/>
              </a:rPr>
              <a:t>）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現金拠出：</a:t>
            </a:r>
            <a:r>
              <a:rPr lang="en-US" altLang="ja-JP" sz="2800" dirty="0" smtClean="0">
                <a:latin typeface="+mn-ea"/>
                <a:ea typeface="+mn-ea"/>
              </a:rPr>
              <a:t>50%</a:t>
            </a:r>
            <a:r>
              <a:rPr lang="ja-JP" altLang="en-US" sz="2800" dirty="0" smtClean="0">
                <a:latin typeface="+mn-ea"/>
                <a:ea typeface="+mn-ea"/>
              </a:rPr>
              <a:t>（半額）→</a:t>
            </a:r>
            <a:r>
              <a:rPr lang="en-US" altLang="ja-JP" sz="28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0%</a:t>
            </a:r>
            <a:r>
              <a:rPr lang="ja-JP" altLang="en-US" sz="2800" dirty="0" smtClean="0">
                <a:solidFill>
                  <a:srgbClr val="0000FF"/>
                </a:solidFill>
                <a:latin typeface="+mn-ea"/>
                <a:ea typeface="+mn-ea"/>
              </a:rPr>
              <a:t>　（上乗せ</a:t>
            </a:r>
            <a:r>
              <a:rPr lang="en-US" altLang="ja-JP" sz="2800" dirty="0" smtClean="0">
                <a:solidFill>
                  <a:srgbClr val="0000FF"/>
                </a:solidFill>
                <a:latin typeface="+mn-ea"/>
                <a:ea typeface="+mn-ea"/>
              </a:rPr>
              <a:t>0</a:t>
            </a:r>
            <a:r>
              <a:rPr lang="ja-JP" altLang="en-US" sz="2800" dirty="0" smtClean="0">
                <a:solidFill>
                  <a:srgbClr val="0000FF"/>
                </a:solidFill>
                <a:latin typeface="+mn-ea"/>
                <a:ea typeface="+mn-ea"/>
              </a:rPr>
              <a:t>に変更）</a:t>
            </a:r>
            <a:endParaRPr lang="en-US" altLang="ja-JP" sz="2800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ja-JP" altLang="en-US" sz="2800" dirty="0" smtClean="0">
                <a:latin typeface="+mn-ea"/>
                <a:ea typeface="+mn-ea"/>
              </a:rPr>
              <a:t>　２）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DDF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 smtClean="0">
                <a:latin typeface="+mn-ea"/>
                <a:ea typeface="+mn-ea"/>
              </a:rPr>
              <a:t>100</a:t>
            </a:r>
            <a:r>
              <a:rPr lang="ja-JP" altLang="en-US" sz="2800" dirty="0" smtClean="0">
                <a:latin typeface="+mn-ea"/>
                <a:ea typeface="+mn-ea"/>
              </a:rPr>
              <a:t>％（同額）→</a:t>
            </a:r>
            <a:r>
              <a:rPr lang="en-US" altLang="ja-JP" sz="28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100%</a:t>
            </a:r>
            <a:r>
              <a:rPr lang="ja-JP" altLang="en-US" sz="2800" dirty="0" smtClean="0">
                <a:solidFill>
                  <a:srgbClr val="0000FF"/>
                </a:solidFill>
                <a:latin typeface="+mn-ea"/>
                <a:ea typeface="+mn-ea"/>
              </a:rPr>
              <a:t>　</a:t>
            </a:r>
            <a:r>
              <a:rPr lang="ja-JP" altLang="en-US" sz="2800" b="1" dirty="0" smtClean="0">
                <a:latin typeface="+mn-ea"/>
                <a:ea typeface="+mn-ea"/>
              </a:rPr>
              <a:t>（従来どおり）</a:t>
            </a:r>
            <a:endParaRPr lang="en-US" altLang="ja-JP" b="1" dirty="0" smtClean="0">
              <a:ea typeface="ヒラギノ角ゴ Pro W3"/>
            </a:endParaRPr>
          </a:p>
          <a:p>
            <a:pPr algn="r"/>
            <a:r>
              <a:rPr lang="ja-JP" altLang="en-US" b="1" dirty="0">
                <a:ea typeface="ヒラギノ角ゴ Pro W3"/>
              </a:rPr>
              <a:t>　</a:t>
            </a:r>
            <a:r>
              <a:rPr lang="ja-JP" altLang="en-US" b="1" dirty="0" smtClean="0">
                <a:ea typeface="ヒラギノ角ゴ Pro W3"/>
              </a:rPr>
              <a:t>　</a:t>
            </a:r>
            <a:r>
              <a:rPr lang="en-US" altLang="ja-JP" b="1" dirty="0" smtClean="0">
                <a:solidFill>
                  <a:srgbClr val="0070C0"/>
                </a:solidFill>
                <a:ea typeface="ヒラギノ角ゴ Pro W3"/>
              </a:rPr>
              <a:t>※『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授与と受諾の条件</a:t>
            </a:r>
            <a:r>
              <a:rPr lang="en-US" altLang="ja-JP" b="1" dirty="0" smtClean="0">
                <a:solidFill>
                  <a:srgbClr val="0070C0"/>
                </a:solidFill>
                <a:ea typeface="ヒラギノ角ゴ Pro W3"/>
              </a:rPr>
              <a:t>』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（</a:t>
            </a:r>
            <a:r>
              <a:rPr lang="en-US" altLang="ja-JP" b="1" dirty="0" smtClean="0">
                <a:solidFill>
                  <a:srgbClr val="0070C0"/>
                </a:solidFill>
                <a:ea typeface="ヒラギノ角ゴ Pro W3"/>
              </a:rPr>
              <a:t>2020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年</a:t>
            </a:r>
            <a:r>
              <a:rPr lang="en-US" altLang="ja-JP" b="1" dirty="0" smtClean="0">
                <a:solidFill>
                  <a:srgbClr val="0070C0"/>
                </a:solidFill>
                <a:ea typeface="ヒラギノ角ゴ Pro W3"/>
              </a:rPr>
              <a:t>7</a:t>
            </a:r>
            <a:r>
              <a:rPr lang="ja-JP" altLang="en-US" b="1" dirty="0" smtClean="0">
                <a:solidFill>
                  <a:srgbClr val="0070C0"/>
                </a:solidFill>
                <a:ea typeface="ヒラギノ角ゴ Pro W3"/>
              </a:rPr>
              <a:t>月版）を参照</a:t>
            </a:r>
            <a:endParaRPr lang="en-US" altLang="ja-JP" b="1" dirty="0" smtClean="0">
              <a:solidFill>
                <a:srgbClr val="0070C0"/>
              </a:solidFill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25104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munications_white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alphaModFix amt="96000"/>
          </a:blip>
          <a:srcRect/>
          <a:tile tx="0" ty="0" sx="100000" sy="100000" flip="none" algn="tl"/>
        </a:blipFill>
        <a:ln w="25400" cap="flat" cmpd="sng" algn="ctr">
          <a:solidFill>
            <a:srgbClr val="4F81BD">
              <a:shade val="50000"/>
            </a:srgbClr>
          </a:solidFill>
          <a:prstDash val="solid"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kern="0">
            <a:solidFill>
              <a:sysClr val="window" lastClr="FFFFFF"/>
            </a:solidFill>
            <a:latin typeface="Calibri"/>
            <a:ea typeface="ＭＳ Ｐゴシック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041018965C148B8386E7CAFFFD3D7" ma:contentTypeVersion="1" ma:contentTypeDescription="Create a new document." ma:contentTypeScope="" ma:versionID="94b43d6b04ef3b5d5ad6e729823ddb46">
  <xsd:schema xmlns:xsd="http://www.w3.org/2001/XMLSchema" xmlns:xs="http://www.w3.org/2001/XMLSchema" xmlns:p="http://schemas.microsoft.com/office/2006/metadata/properties" xmlns:ns2="41d4868e-e7c5-4a0f-bea8-40f63a832f74" targetNamespace="http://schemas.microsoft.com/office/2006/metadata/properties" ma:root="true" ma:fieldsID="ecb0329dd2612c1a4f79dbdb3deb479f" ns2:_="">
    <xsd:import namespace="41d4868e-e7c5-4a0f-bea8-40f63a832f7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4868e-e7c5-4a0f-bea8-40f63a832f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C2B5C0-3A89-4F8A-9F1D-3E33049CB7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01ED3D-C3B9-4AC7-81C8-DBA02B5EE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4868e-e7c5-4a0f-bea8-40f63a832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06DCE-5950-4A20-97FB-BC2B1F22627C}">
  <ds:schemaRefs>
    <ds:schemaRef ds:uri="http://purl.org/dc/elements/1.1/"/>
    <ds:schemaRef ds:uri="http://schemas.microsoft.com/office/2006/metadata/properties"/>
    <ds:schemaRef ds:uri="41d4868e-e7c5-4a0f-bea8-40f63a832f7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47869</TotalTime>
  <Words>414</Words>
  <Application>Microsoft Office PowerPoint</Application>
  <PresentationFormat>画面に合わせる (4:3)</PresentationFormat>
  <Paragraphs>135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Communications_white</vt:lpstr>
      <vt:lpstr>Office テーマ</vt:lpstr>
      <vt:lpstr>2_Custom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イチモロオカ</cp:lastModifiedBy>
  <cp:revision>1256</cp:revision>
  <cp:lastPrinted>2020-09-10T07:46:24Z</cp:lastPrinted>
  <dcterms:created xsi:type="dcterms:W3CDTF">2010-04-16T20:11:30Z</dcterms:created>
  <dcterms:modified xsi:type="dcterms:W3CDTF">2020-09-10T08:11:57Z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WhenToUse">
    <vt:lpwstr>Powerpoint template using the new brand guidelines. This presentation has a cloud gray background on the cover and white background on other slides.</vt:lpwstr>
  </property>
  <property fmtid="{D5CDD505-2E9C-101B-9397-08002B2CF9AE}" pid="4" name="Description0">
    <vt:lpwstr>Powerpoint template using the new brand guidelines. This presentation has a cloud gray background on the cover and white background on other slides.</vt:lpwstr>
  </property>
  <property fmtid="{D5CDD505-2E9C-101B-9397-08002B2CF9AE}" pid="5" name="Status">
    <vt:lpwstr>In Review</vt:lpwstr>
  </property>
  <property fmtid="{D5CDD505-2E9C-101B-9397-08002B2CF9AE}" pid="6" name="Display In">
    <vt:lpwstr>English</vt:lpwstr>
  </property>
  <property fmtid="{D5CDD505-2E9C-101B-9397-08002B2CF9AE}" pid="7" name="RI Time Flag">
    <vt:lpwstr>No</vt:lpwstr>
  </property>
  <property fmtid="{D5CDD505-2E9C-101B-9397-08002B2CF9AE}" pid="8" name="ContentTypeId">
    <vt:lpwstr>0x0101001C0041018965C148B8386E7CAFFFD3D7</vt:lpwstr>
  </property>
  <property fmtid="{D5CDD505-2E9C-101B-9397-08002B2CF9AE}" pid="9" name="RI Document Category">
    <vt:lpwstr>2581</vt:lpwstr>
  </property>
  <property fmtid="{D5CDD505-2E9C-101B-9397-08002B2CF9AE}" pid="10" name="RI Document Summary">
    <vt:lpwstr>Future Vision Plan presentation</vt:lpwstr>
  </property>
  <property fmtid="{D5CDD505-2E9C-101B-9397-08002B2CF9AE}" pid="11" name="RI Document Type">
    <vt:lpwstr>Document</vt:lpwstr>
  </property>
</Properties>
</file>