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60" d="100"/>
          <a:sy n="60" d="100"/>
        </p:scale>
        <p:origin x="1708" y="1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2020/10/9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2020/10/9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a:solidFill>
                  <a:schemeClr val="accent5">
                    <a:lumMod val="50000"/>
                  </a:schemeClr>
                </a:solidFill>
              </a:rPr>
              <a:t>11</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615186"/>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endParaRPr lang="en-US" altLang="ja-JP" sz="1200" b="1" dirty="0">
              <a:solidFill>
                <a:schemeClr val="tx1"/>
              </a:solidFill>
              <a:latin typeface="+mn-ea"/>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今</a:t>
            </a:r>
            <a:r>
              <a:rPr lang="ja-JP" altLang="en-US" sz="1100" dirty="0">
                <a:solidFill>
                  <a:schemeClr val="tx1"/>
                </a:solidFill>
                <a:latin typeface="ＭＳ Ｐゴシック" panose="020B0600070205080204" pitchFamily="50" charset="-128"/>
                <a:ea typeface="ＭＳ Ｐ明朝" panose="02020600040205080304"/>
              </a:rPr>
              <a:t>年もあと</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か月、世界中を巻き込んだ新型コロナウィルス禍はどうやら年を跨ぐことになりそうです。今月はアメリカ大統領選挙や東京オリンピックの開催についての最終判断など、来年の世界情勢に大きな影響を与える出来事がある注目の月になり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さ</a:t>
            </a:r>
            <a:r>
              <a:rPr lang="ja-JP" altLang="en-US" sz="1100" dirty="0">
                <a:solidFill>
                  <a:schemeClr val="tx1"/>
                </a:solidFill>
                <a:latin typeface="ＭＳ Ｐゴシック" panose="020B0600070205080204" pitchFamily="50" charset="-128"/>
                <a:ea typeface="ＭＳ Ｐ明朝" panose="02020600040205080304"/>
              </a:rPr>
              <a:t>て我が国では</a:t>
            </a:r>
            <a:r>
              <a:rPr lang="en-US" altLang="ja-JP" sz="1100" dirty="0">
                <a:solidFill>
                  <a:schemeClr val="tx1"/>
                </a:solidFill>
                <a:latin typeface="ＭＳ Ｐゴシック" panose="020B0600070205080204" pitchFamily="50" charset="-128"/>
                <a:ea typeface="ＭＳ Ｐ明朝" panose="02020600040205080304"/>
              </a:rPr>
              <a:t>9</a:t>
            </a:r>
            <a:r>
              <a:rPr lang="ja-JP" altLang="en-US" sz="1100" dirty="0">
                <a:solidFill>
                  <a:schemeClr val="tx1"/>
                </a:solidFill>
                <a:latin typeface="ＭＳ Ｐゴシック" panose="020B0600070205080204" pitchFamily="50" charset="-128"/>
                <a:ea typeface="ＭＳ Ｐ明朝" panose="02020600040205080304"/>
              </a:rPr>
              <a:t>月の首相交代で、国政に新しい動きが出てきましたが、その中で大きな話題となっているものにデジタル庁の新設があります。世界レベルから見て周回遅れと言われていたわが国のデジタル対応レベル。新型コロナへの対応で官民共に浮彫になってしまったこの話は、行政や企業だけのものではなく、私たち日本のロータリーの世界にも当てはまる話でした</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我</a:t>
            </a:r>
            <a:r>
              <a:rPr lang="ja-JP" altLang="en-US" sz="1100" dirty="0">
                <a:solidFill>
                  <a:schemeClr val="tx1"/>
                </a:solidFill>
                <a:latin typeface="ＭＳ Ｐゴシック" panose="020B0600070205080204" pitchFamily="50" charset="-128"/>
                <a:ea typeface="ＭＳ Ｐ明朝" panose="02020600040205080304"/>
              </a:rPr>
              <a:t>が国では近年、</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の大きな変化を理解できないとか、とてもついていけないとかいう声があちこちで聞かれましたが、これも大きく遅れをとっているデジタル対応と同じレベルの話ではないでしょうか</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en-US" altLang="ja-JP" sz="1100" dirty="0" smtClean="0">
                <a:solidFill>
                  <a:schemeClr val="tx1"/>
                </a:solidFill>
                <a:latin typeface="ＭＳ Ｐゴシック" panose="020B0600070205080204" pitchFamily="50" charset="-128"/>
                <a:ea typeface="ＭＳ Ｐ明朝" panose="02020600040205080304"/>
              </a:rPr>
              <a:t>1905</a:t>
            </a:r>
            <a:r>
              <a:rPr lang="ja-JP" altLang="en-US" sz="1100" dirty="0">
                <a:solidFill>
                  <a:schemeClr val="tx1"/>
                </a:solidFill>
                <a:latin typeface="ＭＳ Ｐゴシック" panose="020B0600070205080204" pitchFamily="50" charset="-128"/>
                <a:ea typeface="ＭＳ Ｐ明朝" panose="02020600040205080304"/>
              </a:rPr>
              <a:t>年に我がロータリーを立ち上げたポール・ハリスは、</a:t>
            </a:r>
            <a:r>
              <a:rPr lang="en-US" altLang="ja-JP" sz="1100" dirty="0">
                <a:solidFill>
                  <a:schemeClr val="tx1"/>
                </a:solidFill>
                <a:latin typeface="ＭＳ Ｐゴシック" panose="020B0600070205080204" pitchFamily="50" charset="-128"/>
                <a:ea typeface="ＭＳ Ｐ明朝" panose="02020600040205080304"/>
              </a:rPr>
              <a:t>1927</a:t>
            </a:r>
            <a:r>
              <a:rPr lang="ja-JP" altLang="en-US" sz="1100" dirty="0">
                <a:solidFill>
                  <a:schemeClr val="tx1"/>
                </a:solidFill>
                <a:latin typeface="ＭＳ Ｐゴシック" panose="020B0600070205080204" pitchFamily="50" charset="-128"/>
                <a:ea typeface="ＭＳ Ｐ明朝" panose="02020600040205080304"/>
              </a:rPr>
              <a:t>年ベルギー・オステンドでの国際大会でおこなった挨拶で「ロータリーの奉仕理念は哲学ですから、万古普遍のものであり、みだりに変えるべきではありません。いや、絶対に変えてはなりません。しかし奉仕の実践は、社会のニーズに従って大胆に変化させなければ、誰からも頼りにされないばかりか相手にされません。また奉仕の理念を持って生き残りを賭けるならば、社会の変化に沿ったクラブの管理運営方法を考えねばなりません。そして、ロータリーが奉仕の理念を貫こうとするならば、常にパイオニアとして新しい試みに挑戦し続けることが必要なのです。」　と述べています。まさにわが国の諺「不易流行」そのものです。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今</a:t>
            </a:r>
            <a:r>
              <a:rPr lang="ja-JP" altLang="en-US" sz="1100" dirty="0">
                <a:solidFill>
                  <a:schemeClr val="tx1"/>
                </a:solidFill>
                <a:latin typeface="ＭＳ Ｐゴシック" panose="020B0600070205080204" pitchFamily="50" charset="-128"/>
                <a:ea typeface="ＭＳ Ｐ明朝" panose="02020600040205080304"/>
              </a:rPr>
              <a:t>、このコロナ禍では奉仕の実践については、従来行っていた国を越えての奉仕活動や、多人数の行動参加がやり辛くなっているのは事実です。またこの経済状況の中での会員増強には厳しい逆風が吹いているとも言えます。しかしながら、より魅力ある自分たちのクラブ作りや、地区の管理運営方等所謂ソフト面については、思いっ切り見直すいいチャンスとも言えるのではないでしょうか。自分たちのクラブや地区の管理運営方が、社会の変化に沿ったものになっているかどうか？新しい会員を迎えることにふさわしいものになっているかどう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こ</a:t>
            </a:r>
            <a:r>
              <a:rPr lang="ja-JP" altLang="en-US" sz="1100" dirty="0">
                <a:solidFill>
                  <a:schemeClr val="tx1"/>
                </a:solidFill>
                <a:latin typeface="ＭＳ Ｐゴシック" panose="020B0600070205080204" pitchFamily="50" charset="-128"/>
                <a:ea typeface="ＭＳ Ｐ明朝" panose="02020600040205080304"/>
              </a:rPr>
              <a:t>れからの時代は何をするにも否応なしにデジタルとデータ、すなわち</a:t>
            </a:r>
            <a:r>
              <a:rPr lang="en-US" altLang="ja-JP" sz="1100" dirty="0">
                <a:solidFill>
                  <a:schemeClr val="tx1"/>
                </a:solidFill>
                <a:latin typeface="ＭＳ Ｐゴシック" panose="020B0600070205080204" pitchFamily="50" charset="-128"/>
                <a:ea typeface="ＭＳ Ｐ明朝" panose="02020600040205080304"/>
              </a:rPr>
              <a:t>D</a:t>
            </a:r>
            <a:r>
              <a:rPr lang="ja-JP" altLang="en-US" sz="1100" dirty="0">
                <a:solidFill>
                  <a:schemeClr val="tx1"/>
                </a:solidFill>
                <a:latin typeface="ＭＳ Ｐゴシック" panose="020B0600070205080204" pitchFamily="50" charset="-128"/>
                <a:ea typeface="ＭＳ Ｐ明朝" panose="02020600040205080304"/>
              </a:rPr>
              <a:t>系の時代である一方、それを活用するにふさわしい体制、すなわちソフトがシッカリしていることが今まで以上大切になってくる時代です。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ま</a:t>
            </a:r>
            <a:r>
              <a:rPr lang="ja-JP" altLang="en-US" sz="1100" dirty="0">
                <a:solidFill>
                  <a:schemeClr val="tx1"/>
                </a:solidFill>
                <a:latin typeface="ＭＳ Ｐゴシック" panose="020B0600070205080204" pitchFamily="50" charset="-128"/>
                <a:ea typeface="ＭＳ Ｐ明朝" panose="02020600040205080304"/>
              </a:rPr>
              <a:t>だ暫くは続くであろうこのピンチの時を、我々ロータリーの奉仕の理念を貫くにふさわしい新しい体制作りを確立するチャンスに変えようではありませんか。</a:t>
            </a: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ja-JP" sz="1100" dirty="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en-US" sz="1200" dirty="0" smtClean="0">
                <a:solidFill>
                  <a:schemeClr val="tx1"/>
                </a:solidFill>
                <a:latin typeface="+mn-ea"/>
                <a:ea typeface="+mn-ea"/>
              </a:rPr>
              <a:t>　</a:t>
            </a: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２</a:t>
            </a:r>
            <a:r>
              <a:rPr lang="ja-JP" altLang="ja-JP" sz="1200" b="1" dirty="0" smtClean="0">
                <a:solidFill>
                  <a:srgbClr val="000000"/>
                </a:solidFill>
                <a:latin typeface="+mn-ea"/>
                <a:ea typeface="ＭＳ Ｐ明朝" panose="02020600040205080304"/>
              </a:rPr>
              <a:t>地域</a:t>
            </a:r>
            <a:r>
              <a:rPr lang="ja-JP" altLang="en-US" sz="1200" b="1" dirty="0" smtClean="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ロータリーコーディネーター補佐　神</a:t>
            </a:r>
            <a:r>
              <a:rPr lang="ja-JP" altLang="en-US" sz="1200" b="1" dirty="0" smtClean="0">
                <a:solidFill>
                  <a:srgbClr val="000000"/>
                </a:solidFill>
                <a:latin typeface="+mn-ea"/>
                <a:ea typeface="ＭＳ Ｐ明朝" panose="02020600040205080304"/>
              </a:rPr>
              <a:t>野　重</a:t>
            </a:r>
            <a:r>
              <a:rPr lang="ja-JP" altLang="en-US" sz="1200" b="1" dirty="0">
                <a:solidFill>
                  <a:srgbClr val="000000"/>
                </a:solidFill>
                <a:latin typeface="+mn-ea"/>
                <a:ea typeface="ＭＳ Ｐ明朝" panose="02020600040205080304"/>
              </a:rPr>
              <a:t>行</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名古屋名駅</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332936" cy="210299"/>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11</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5176473"/>
          </a:xfrm>
        </p:spPr>
        <p:style>
          <a:lnRef idx="2">
            <a:schemeClr val="accent3"/>
          </a:lnRef>
          <a:fillRef idx="1">
            <a:schemeClr val="lt1"/>
          </a:fillRef>
          <a:effectRef idx="0">
            <a:schemeClr val="accent3"/>
          </a:effectRef>
          <a:fontRef idx="minor">
            <a:schemeClr val="dk1"/>
          </a:fontRef>
        </p:style>
        <p:txBody>
          <a:bodyPr/>
          <a:lstStyle/>
          <a:p>
            <a:pPr algn="l"/>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　</a:t>
            </a:r>
            <a:r>
              <a:rPr lang="ja-JP" altLang="en-US" sz="1100" dirty="0">
                <a:solidFill>
                  <a:srgbClr val="000000"/>
                </a:solidFill>
                <a:latin typeface="+mn-ea"/>
                <a:ea typeface="ＭＳ Ｐ明朝" panose="02020600040205080304"/>
              </a:rPr>
              <a:t>第二地域</a:t>
            </a:r>
            <a:r>
              <a:rPr lang="en-US" altLang="ja-JP" sz="1100" dirty="0">
                <a:solidFill>
                  <a:srgbClr val="000000"/>
                </a:solidFill>
                <a:latin typeface="+mn-ea"/>
                <a:ea typeface="ＭＳ Ｐ明朝" panose="02020600040205080304"/>
              </a:rPr>
              <a:t>ARPIC2</a:t>
            </a:r>
            <a:r>
              <a:rPr lang="ja-JP" altLang="en-US" sz="1100" dirty="0">
                <a:solidFill>
                  <a:srgbClr val="000000"/>
                </a:solidFill>
                <a:latin typeface="+mn-ea"/>
                <a:ea typeface="ＭＳ Ｐ明朝" panose="02020600040205080304"/>
              </a:rPr>
              <a:t>期目の</a:t>
            </a:r>
            <a:r>
              <a:rPr lang="en-US" altLang="ja-JP" sz="1100" dirty="0">
                <a:solidFill>
                  <a:srgbClr val="000000"/>
                </a:solidFill>
                <a:latin typeface="+mn-ea"/>
                <a:ea typeface="ＭＳ Ｐ明朝" panose="02020600040205080304"/>
              </a:rPr>
              <a:t>2600</a:t>
            </a:r>
            <a:r>
              <a:rPr lang="ja-JP" altLang="en-US" sz="1100" dirty="0">
                <a:solidFill>
                  <a:srgbClr val="000000"/>
                </a:solidFill>
                <a:latin typeface="+mn-ea"/>
                <a:ea typeface="ＭＳ Ｐ明朝" panose="02020600040205080304"/>
              </a:rPr>
              <a:t>地区・佐久</a:t>
            </a:r>
            <a:r>
              <a:rPr lang="en-US" altLang="ja-JP" sz="1100" dirty="0">
                <a:solidFill>
                  <a:srgbClr val="000000"/>
                </a:solidFill>
                <a:latin typeface="+mn-ea"/>
                <a:ea typeface="ＭＳ Ｐ明朝" panose="02020600040205080304"/>
              </a:rPr>
              <a:t>RC</a:t>
            </a:r>
            <a:r>
              <a:rPr lang="ja-JP" altLang="en-US" sz="1100" dirty="0">
                <a:solidFill>
                  <a:srgbClr val="000000"/>
                </a:solidFill>
                <a:latin typeface="+mn-ea"/>
                <a:ea typeface="ＭＳ Ｐ明朝" panose="02020600040205080304"/>
              </a:rPr>
              <a:t>の原拓男です。皆様と共に勉強しながら公共イメージと認知度の向上に努力したいと思います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さ</a:t>
            </a:r>
            <a:r>
              <a:rPr lang="ja-JP" altLang="en-US" sz="1100" dirty="0">
                <a:solidFill>
                  <a:srgbClr val="000000"/>
                </a:solidFill>
                <a:latin typeface="+mn-ea"/>
                <a:ea typeface="ＭＳ Ｐ明朝" panose="02020600040205080304"/>
              </a:rPr>
              <a:t>てコーディネーターニュース</a:t>
            </a:r>
            <a:r>
              <a:rPr lang="en-US" altLang="ja-JP" sz="1100" dirty="0">
                <a:solidFill>
                  <a:srgbClr val="000000"/>
                </a:solidFill>
                <a:latin typeface="+mn-ea"/>
                <a:ea typeface="ＭＳ Ｐ明朝" panose="02020600040205080304"/>
              </a:rPr>
              <a:t>10</a:t>
            </a:r>
            <a:r>
              <a:rPr lang="ja-JP" altLang="en-US" sz="1100" dirty="0">
                <a:solidFill>
                  <a:srgbClr val="000000"/>
                </a:solidFill>
                <a:latin typeface="+mn-ea"/>
                <a:ea typeface="ＭＳ Ｐ明朝" panose="02020600040205080304"/>
              </a:rPr>
              <a:t>月号で第１地域、寺嶋哲生</a:t>
            </a:r>
            <a:r>
              <a:rPr lang="en-US" altLang="ja-JP" sz="1100" dirty="0">
                <a:solidFill>
                  <a:srgbClr val="000000"/>
                </a:solidFill>
                <a:latin typeface="+mn-ea"/>
                <a:ea typeface="ＭＳ Ｐ明朝" panose="02020600040205080304"/>
              </a:rPr>
              <a:t>ARPIC</a:t>
            </a:r>
            <a:r>
              <a:rPr lang="ja-JP" altLang="en-US" sz="1100" dirty="0">
                <a:solidFill>
                  <a:srgbClr val="000000"/>
                </a:solidFill>
                <a:latin typeface="+mn-ea"/>
                <a:ea typeface="ＭＳ Ｐ明朝" panose="02020600040205080304"/>
              </a:rPr>
              <a:t>が三地域合同オンラインセミナー報告を行いました。辰野克彦</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事はセミナー冒頭の挨拶でアフリカでポリオが根絶されたがマスコミ報道でロータリーの果たしてきた功績が触れられなかった事を指摘され未だロータリーの公共イメージの向上が手法として不完全である事に対する反省の弁を述べたと紹介しました。合同セミナーでは公共放送である</a:t>
            </a:r>
            <a:r>
              <a:rPr lang="en-US" altLang="ja-JP" sz="1100" dirty="0">
                <a:solidFill>
                  <a:srgbClr val="000000"/>
                </a:solidFill>
                <a:latin typeface="+mn-ea"/>
                <a:ea typeface="ＭＳ Ｐ明朝" panose="02020600040205080304"/>
              </a:rPr>
              <a:t>NHK</a:t>
            </a:r>
            <a:r>
              <a:rPr lang="ja-JP" altLang="en-US" sz="1100" dirty="0">
                <a:solidFill>
                  <a:srgbClr val="000000"/>
                </a:solidFill>
                <a:latin typeface="+mn-ea"/>
                <a:ea typeface="ＭＳ Ｐ明朝" panose="02020600040205080304"/>
              </a:rPr>
              <a:t>がニュースなどでロータリーを扱ってくれる事が重要だという意見がありました。幸い私はロータリーが縁で</a:t>
            </a:r>
            <a:r>
              <a:rPr lang="en-US" altLang="ja-JP" sz="1100" dirty="0">
                <a:solidFill>
                  <a:srgbClr val="000000"/>
                </a:solidFill>
                <a:latin typeface="+mn-ea"/>
                <a:ea typeface="ＭＳ Ｐ明朝" panose="02020600040205080304"/>
              </a:rPr>
              <a:t>NHK</a:t>
            </a:r>
            <a:r>
              <a:rPr lang="ja-JP" altLang="en-US" sz="1100" dirty="0">
                <a:solidFill>
                  <a:srgbClr val="000000"/>
                </a:solidFill>
                <a:latin typeface="+mn-ea"/>
                <a:ea typeface="ＭＳ Ｐ明朝" panose="02020600040205080304"/>
              </a:rPr>
              <a:t>関東甲信越番組審議会委員長を拝命しており辰野克彦</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理事、服部陽子第二地域</a:t>
            </a:r>
            <a:r>
              <a:rPr lang="en-US" altLang="ja-JP" sz="1100" dirty="0">
                <a:solidFill>
                  <a:srgbClr val="000000"/>
                </a:solidFill>
                <a:latin typeface="+mn-ea"/>
                <a:ea typeface="ＭＳ Ｐ明朝" panose="02020600040205080304"/>
              </a:rPr>
              <a:t>RPIC</a:t>
            </a:r>
            <a:r>
              <a:rPr lang="ja-JP" altLang="en-US" sz="1100" dirty="0">
                <a:solidFill>
                  <a:srgbClr val="000000"/>
                </a:solidFill>
                <a:latin typeface="+mn-ea"/>
                <a:ea typeface="ＭＳ Ｐ明朝" panose="02020600040205080304"/>
              </a:rPr>
              <a:t>と連携して</a:t>
            </a:r>
            <a:r>
              <a:rPr lang="en-US" altLang="ja-JP" sz="1100" dirty="0">
                <a:solidFill>
                  <a:srgbClr val="000000"/>
                </a:solidFill>
                <a:latin typeface="+mn-ea"/>
                <a:ea typeface="ＭＳ Ｐ明朝" panose="02020600040205080304"/>
              </a:rPr>
              <a:t>NHK</a:t>
            </a:r>
            <a:r>
              <a:rPr lang="ja-JP" altLang="en-US" sz="1100" dirty="0">
                <a:solidFill>
                  <a:srgbClr val="000000"/>
                </a:solidFill>
                <a:latin typeface="+mn-ea"/>
                <a:ea typeface="ＭＳ Ｐ明朝" panose="02020600040205080304"/>
              </a:rPr>
              <a:t>の幹部に直接色々なアプローチを行いました。</a:t>
            </a:r>
          </a:p>
          <a:p>
            <a:pPr algn="l"/>
            <a:r>
              <a:rPr lang="ja-JP" altLang="en-US" sz="1100" dirty="0">
                <a:solidFill>
                  <a:srgbClr val="000000"/>
                </a:solidFill>
                <a:latin typeface="+mn-ea"/>
                <a:ea typeface="ＭＳ Ｐ明朝" panose="02020600040205080304"/>
              </a:rPr>
              <a:t>先ず</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のブログ「ロータリーボイス」に掲載されている</a:t>
            </a:r>
            <a:r>
              <a:rPr lang="en-US" altLang="ja-JP" sz="1100" dirty="0">
                <a:solidFill>
                  <a:srgbClr val="000000"/>
                </a:solidFill>
                <a:latin typeface="+mn-ea"/>
                <a:ea typeface="ＭＳ Ｐ明朝" panose="02020600040205080304"/>
              </a:rPr>
              <a:t>10</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24</a:t>
            </a:r>
            <a:r>
              <a:rPr lang="ja-JP" altLang="en-US" sz="1100" dirty="0">
                <a:solidFill>
                  <a:srgbClr val="000000"/>
                </a:solidFill>
                <a:latin typeface="+mn-ea"/>
                <a:ea typeface="ＭＳ Ｐ明朝" panose="02020600040205080304"/>
              </a:rPr>
              <a:t>日の世界ポリオデーに行われる世界や日本のイベント情報やロータリーが今まで如何にポリオ根絶に貢献して来たかの資料を提供しました。またポリオ根絶は</a:t>
            </a:r>
            <a:r>
              <a:rPr lang="en-US" altLang="ja-JP" sz="1100" dirty="0">
                <a:solidFill>
                  <a:srgbClr val="000000"/>
                </a:solidFill>
                <a:latin typeface="+mn-ea"/>
                <a:ea typeface="ＭＳ Ｐ明朝" panose="02020600040205080304"/>
              </a:rPr>
              <a:t>1982</a:t>
            </a:r>
            <a:r>
              <a:rPr lang="ja-JP" altLang="en-US" sz="1100" dirty="0">
                <a:solidFill>
                  <a:srgbClr val="000000"/>
                </a:solidFill>
                <a:latin typeface="+mn-ea"/>
                <a:ea typeface="ＭＳ Ｐ明朝" panose="02020600040205080304"/>
              </a:rPr>
              <a:t>年日本の</a:t>
            </a:r>
            <a:r>
              <a:rPr lang="en-US" altLang="ja-JP" sz="1100" dirty="0">
                <a:solidFill>
                  <a:srgbClr val="000000"/>
                </a:solidFill>
                <a:latin typeface="+mn-ea"/>
                <a:ea typeface="ＭＳ Ｐ明朝" panose="02020600040205080304"/>
              </a:rPr>
              <a:t>2580</a:t>
            </a:r>
            <a:r>
              <a:rPr lang="ja-JP" altLang="en-US" sz="1100" dirty="0">
                <a:solidFill>
                  <a:srgbClr val="000000"/>
                </a:solidFill>
                <a:latin typeface="+mn-ea"/>
                <a:ea typeface="ＭＳ Ｐ明朝" panose="02020600040205080304"/>
              </a:rPr>
              <a:t>地区（東京・沖縄）の麹町</a:t>
            </a:r>
            <a:r>
              <a:rPr lang="en-US" altLang="ja-JP" sz="1100" dirty="0">
                <a:solidFill>
                  <a:srgbClr val="000000"/>
                </a:solidFill>
                <a:latin typeface="+mn-ea"/>
                <a:ea typeface="ＭＳ Ｐ明朝" panose="02020600040205080304"/>
              </a:rPr>
              <a:t>RC</a:t>
            </a:r>
            <a:r>
              <a:rPr lang="ja-JP" altLang="en-US" sz="1100" dirty="0">
                <a:solidFill>
                  <a:srgbClr val="000000"/>
                </a:solidFill>
                <a:latin typeface="+mn-ea"/>
                <a:ea typeface="ＭＳ Ｐ明朝" panose="02020600040205080304"/>
              </a:rPr>
              <a:t>が創立</a:t>
            </a:r>
            <a:r>
              <a:rPr lang="en-US" altLang="ja-JP" sz="1100" dirty="0">
                <a:solidFill>
                  <a:srgbClr val="000000"/>
                </a:solidFill>
                <a:latin typeface="+mn-ea"/>
                <a:ea typeface="ＭＳ Ｐ明朝" panose="02020600040205080304"/>
              </a:rPr>
              <a:t>15</a:t>
            </a:r>
            <a:r>
              <a:rPr lang="ja-JP" altLang="en-US" sz="1100" dirty="0">
                <a:solidFill>
                  <a:srgbClr val="000000"/>
                </a:solidFill>
                <a:latin typeface="+mn-ea"/>
                <a:ea typeface="ＭＳ Ｐ明朝" panose="02020600040205080304"/>
              </a:rPr>
              <a:t>周年事業として会員の山田ツネさんと峰英二さんを中心に「南インド・ポリオ免疫プロジェクト」を行った事が始まりで国際ロータリーの最優先目標「ポリオ根絶」は日本のロータリークラブから始まった事などの資料も提供しました。私たちが提供した資料で</a:t>
            </a:r>
            <a:r>
              <a:rPr lang="en-US" altLang="ja-JP" sz="1100" dirty="0">
                <a:solidFill>
                  <a:srgbClr val="000000"/>
                </a:solidFill>
                <a:latin typeface="+mn-ea"/>
                <a:ea typeface="ＭＳ Ｐ明朝" panose="02020600040205080304"/>
              </a:rPr>
              <a:t>NHK</a:t>
            </a:r>
            <a:r>
              <a:rPr lang="ja-JP" altLang="en-US" sz="1100" dirty="0">
                <a:solidFill>
                  <a:srgbClr val="000000"/>
                </a:solidFill>
                <a:latin typeface="+mn-ea"/>
                <a:ea typeface="ＭＳ Ｐ明朝" panose="02020600040205080304"/>
              </a:rPr>
              <a:t>がロータリーをどの様に扱ってくれるかは判りませんが少なからず扱ってくれる事を期待しています。しかしこうしたマスコミを活用する事も重要ですが私たちロータリアンがロータリー財団や米山記念奨学会が長年、世界でどんな良い事をして来たかを学び身近な人たちに伝えて行くミニコミも非常に大事だと思っています</a:t>
            </a:r>
            <a:r>
              <a:rPr lang="ja-JP" altLang="en-US" sz="1100" dirty="0" smtClean="0">
                <a:solidFill>
                  <a:srgbClr val="000000"/>
                </a:solidFill>
                <a:latin typeface="+mn-ea"/>
                <a:ea typeface="ＭＳ Ｐ明朝" panose="02020600040205080304"/>
              </a:rPr>
              <a:t>。</a:t>
            </a:r>
            <a:endParaRPr lang="en-US" altLang="ja-JP" sz="1100" dirty="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辰</a:t>
            </a:r>
            <a:r>
              <a:rPr lang="ja-JP" altLang="en-US" sz="1100" dirty="0">
                <a:solidFill>
                  <a:srgbClr val="000000"/>
                </a:solidFill>
                <a:latin typeface="+mn-ea"/>
                <a:ea typeface="ＭＳ Ｐ明朝" panose="02020600040205080304"/>
              </a:rPr>
              <a:t>野克彦</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理</a:t>
            </a:r>
            <a:r>
              <a:rPr lang="ja-JP" altLang="en-US" sz="1100" dirty="0" smtClean="0">
                <a:solidFill>
                  <a:srgbClr val="000000"/>
                </a:solidFill>
                <a:latin typeface="+mn-ea"/>
                <a:ea typeface="ＭＳ Ｐ明朝" panose="02020600040205080304"/>
              </a:rPr>
              <a:t>事は</a:t>
            </a:r>
            <a:r>
              <a:rPr lang="ja-JP" altLang="en-US" sz="1100" dirty="0">
                <a:solidFill>
                  <a:srgbClr val="000000"/>
                </a:solidFill>
                <a:latin typeface="+mn-ea"/>
                <a:ea typeface="ＭＳ Ｐ明朝" panose="02020600040205080304"/>
              </a:rPr>
              <a:t>この問題に対し</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に質問を行いました。返事の一つにロータリーによるポリオ根絶活動の話題を広げるにはクラブ、会員、</a:t>
            </a:r>
            <a:r>
              <a:rPr lang="en-US" altLang="ja-JP" sz="1100" dirty="0">
                <a:solidFill>
                  <a:srgbClr val="000000"/>
                </a:solidFill>
                <a:latin typeface="+mn-ea"/>
                <a:ea typeface="ＭＳ Ｐ明朝" panose="02020600040205080304"/>
              </a:rPr>
              <a:t>RPIC</a:t>
            </a:r>
            <a:r>
              <a:rPr lang="ja-JP" altLang="en-US" sz="1100" dirty="0">
                <a:solidFill>
                  <a:srgbClr val="000000"/>
                </a:solidFill>
                <a:latin typeface="+mn-ea"/>
                <a:ea typeface="ＭＳ Ｐ明朝" panose="02020600040205080304"/>
              </a:rPr>
              <a:t>による地元メディアへの働きかけに期待していますとあります。私たちに出来る事を行い公共イメージと認知度が向上すれば会員増強に繋がり今以上に社会に貢献できるでしょう。</a:t>
            </a: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mn-ea"/>
                <a:ea typeface="ＭＳ Ｐ明朝" panose="02020600040205080304"/>
              </a:rPr>
              <a:t>２</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ロータリー公共イメージコーディネーター補佐　</a:t>
            </a:r>
            <a:r>
              <a:rPr lang="ja-JP" altLang="en-US" sz="1200" b="1" dirty="0" smtClean="0">
                <a:solidFill>
                  <a:srgbClr val="000000"/>
                </a:solidFill>
                <a:latin typeface="ＭＳ Ｐ明朝" panose="02020600040205080304"/>
                <a:ea typeface="ＭＳ Ｐ明朝" panose="02020600040205080304"/>
              </a:rPr>
              <a:t>原　拓</a:t>
            </a:r>
            <a:r>
              <a:rPr lang="ja-JP" altLang="en-US" sz="1200" b="1" dirty="0">
                <a:solidFill>
                  <a:srgbClr val="000000"/>
                </a:solidFill>
                <a:latin typeface="ＭＳ Ｐ明朝" panose="02020600040205080304"/>
                <a:ea typeface="ＭＳ Ｐ明朝" panose="02020600040205080304"/>
              </a:rPr>
              <a:t>男</a:t>
            </a:r>
            <a:r>
              <a:rPr lang="ja-JP" altLang="ja-JP" sz="1200" b="1" dirty="0" smtClean="0">
                <a:solidFill>
                  <a:srgbClr val="000000"/>
                </a:solidFill>
                <a:latin typeface="ＭＳ Ｐ明朝" panose="02020600040205080304"/>
                <a:ea typeface="ＭＳ Ｐ明朝" panose="02020600040205080304"/>
              </a:rPr>
              <a:t>（</a:t>
            </a:r>
            <a:r>
              <a:rPr lang="ja-JP" altLang="en-US" sz="1200" b="1" dirty="0" smtClean="0">
                <a:solidFill>
                  <a:srgbClr val="000000"/>
                </a:solidFill>
                <a:latin typeface="ＭＳ Ｐ明朝" panose="02020600040205080304"/>
                <a:ea typeface="ＭＳ Ｐ明朝" panose="02020600040205080304"/>
              </a:rPr>
              <a:t>佐久</a:t>
            </a:r>
            <a:r>
              <a:rPr lang="en-US" altLang="ja-JP" sz="1200" b="1" dirty="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2416</TotalTime>
  <Words>140</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118</cp:revision>
  <cp:lastPrinted>2019-05-08T00:40:03Z</cp:lastPrinted>
  <dcterms:created xsi:type="dcterms:W3CDTF">2016-02-04T06:10:18Z</dcterms:created>
  <dcterms:modified xsi:type="dcterms:W3CDTF">2020-10-09T05:46:13Z</dcterms:modified>
</cp:coreProperties>
</file>