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60" d="100"/>
          <a:sy n="60" d="100"/>
        </p:scale>
        <p:origin x="1640"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2021/5/11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6</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291491"/>
            <a:ext cx="7269480" cy="9148572"/>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mn-ea"/>
                <a:ea typeface="+mn-ea"/>
              </a:rPr>
              <a:t>「地区・クラブにおける継続性</a:t>
            </a:r>
            <a:r>
              <a:rPr lang="ja-JP" altLang="en-US" sz="1200" b="1" dirty="0" smtClean="0">
                <a:solidFill>
                  <a:schemeClr val="tx1"/>
                </a:solidFill>
                <a:latin typeface="+mn-ea"/>
                <a:ea typeface="+mn-ea"/>
              </a:rPr>
              <a:t>」</a:t>
            </a:r>
            <a:endParaRPr lang="en-US" altLang="ja-JP" sz="1200" b="1" dirty="0">
              <a:solidFill>
                <a:schemeClr val="tx1"/>
              </a:solidFill>
              <a:latin typeface="+mn-ea"/>
              <a:ea typeface="+mn-ea"/>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日本の</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地域において、</a:t>
            </a:r>
            <a:r>
              <a:rPr lang="en-US" altLang="ja-JP" sz="1100" dirty="0">
                <a:solidFill>
                  <a:schemeClr val="tx1"/>
                </a:solidFill>
                <a:latin typeface="ＭＳ Ｐゴシック" panose="020B0600070205080204" pitchFamily="50" charset="-128"/>
                <a:ea typeface="ＭＳ Ｐ明朝" panose="02020600040205080304"/>
              </a:rPr>
              <a:t>2019</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2021</a:t>
            </a:r>
            <a:r>
              <a:rPr lang="ja-JP" altLang="en-US" sz="1100" dirty="0">
                <a:solidFill>
                  <a:schemeClr val="tx1"/>
                </a:solidFill>
                <a:latin typeface="ＭＳ Ｐゴシック" panose="020B0600070205080204" pitchFamily="50" charset="-128"/>
                <a:ea typeface="ＭＳ Ｐ明朝" panose="02020600040205080304"/>
              </a:rPr>
              <a:t>年度</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第</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地域は</a:t>
            </a:r>
            <a:r>
              <a:rPr lang="en-US" altLang="ja-JP" sz="1100" dirty="0">
                <a:solidFill>
                  <a:schemeClr val="tx1"/>
                </a:solidFill>
                <a:latin typeface="ＭＳ Ｐゴシック" panose="020B0600070205080204" pitchFamily="50" charset="-128"/>
                <a:ea typeface="ＭＳ Ｐ明朝" panose="02020600040205080304"/>
              </a:rPr>
              <a:t>2018</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2019</a:t>
            </a:r>
            <a:r>
              <a:rPr lang="ja-JP" altLang="en-US" sz="1100" dirty="0">
                <a:solidFill>
                  <a:schemeClr val="tx1"/>
                </a:solidFill>
                <a:latin typeface="ＭＳ Ｐゴシック" panose="020B0600070205080204" pitchFamily="50" charset="-128"/>
                <a:ea typeface="ＭＳ Ｐ明朝" panose="02020600040205080304"/>
              </a:rPr>
              <a:t>年度から</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に「戦略計画」についてのアンケートを当該年度の</a:t>
            </a:r>
            <a:r>
              <a:rPr lang="en-US" altLang="ja-JP" sz="1100" dirty="0">
                <a:solidFill>
                  <a:schemeClr val="tx1"/>
                </a:solidFill>
                <a:latin typeface="ＭＳ Ｐゴシック" panose="020B0600070205080204" pitchFamily="50" charset="-128"/>
                <a:ea typeface="ＭＳ Ｐ明朝" panose="02020600040205080304"/>
              </a:rPr>
              <a:t>DGE</a:t>
            </a:r>
            <a:r>
              <a:rPr lang="ja-JP" altLang="en-US" sz="1100" dirty="0">
                <a:solidFill>
                  <a:schemeClr val="tx1"/>
                </a:solidFill>
                <a:latin typeface="ＭＳ Ｐゴシック" panose="020B0600070205080204" pitchFamily="50" charset="-128"/>
                <a:ea typeface="ＭＳ Ｐ明朝" panose="02020600040205080304"/>
              </a:rPr>
              <a:t>にお願いしてご回答をして戴きました。</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このアンケートの</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地域のデータについては、近いうちに皆様方にお示しする事が出来ると思いますが、今回のコーディネーターニュースでは、第</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地域の結果に基づいて述べさせて戴きます。なお、本年</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smtClean="0">
                <a:solidFill>
                  <a:schemeClr val="tx1"/>
                </a:solidFill>
                <a:latin typeface="ＭＳ Ｐゴシック" panose="020B0600070205080204" pitchFamily="50" charset="-128"/>
                <a:ea typeface="ＭＳ Ｐ明朝" panose="02020600040205080304"/>
              </a:rPr>
              <a:t>19</a:t>
            </a:r>
            <a:r>
              <a:rPr lang="ja-JP" altLang="en-US" sz="1100" dirty="0" smtClean="0">
                <a:solidFill>
                  <a:schemeClr val="tx1"/>
                </a:solidFill>
                <a:latin typeface="ＭＳ Ｐゴシック" panose="020B0600070205080204" pitchFamily="50" charset="-128"/>
                <a:ea typeface="ＭＳ Ｐ明朝" panose="02020600040205080304"/>
              </a:rPr>
              <a:t>日に</a:t>
            </a:r>
            <a:r>
              <a:rPr lang="ja-JP" altLang="en-US" sz="1100" dirty="0">
                <a:solidFill>
                  <a:schemeClr val="tx1"/>
                </a:solidFill>
                <a:latin typeface="ＭＳ Ｐゴシック" panose="020B0600070205080204" pitchFamily="50" charset="-128"/>
                <a:ea typeface="ＭＳ Ｐ明朝" panose="02020600040205080304"/>
              </a:rPr>
              <a:t>開催された第</a:t>
            </a:r>
            <a:r>
              <a:rPr lang="en-US" altLang="ja-JP" sz="1100" dirty="0" smtClean="0">
                <a:solidFill>
                  <a:schemeClr val="tx1"/>
                </a:solidFill>
                <a:latin typeface="ＭＳ Ｐゴシック" panose="020B0600070205080204" pitchFamily="50" charset="-128"/>
                <a:ea typeface="ＭＳ Ｐ明朝" panose="02020600040205080304"/>
              </a:rPr>
              <a:t>1, 2, 3</a:t>
            </a:r>
            <a:r>
              <a:rPr lang="ja-JP" altLang="en-US" sz="1100" dirty="0">
                <a:solidFill>
                  <a:schemeClr val="tx1"/>
                </a:solidFill>
                <a:latin typeface="ＭＳ Ｐゴシック" panose="020B0600070205080204" pitchFamily="50" charset="-128"/>
                <a:ea typeface="ＭＳ Ｐ明朝" panose="02020600040205080304"/>
              </a:rPr>
              <a:t>地域合同会議でのデータのすり合わせではほぼ同様の結果ではあったこと感じています。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ゴシック" panose="020B0600070205080204" pitchFamily="50" charset="-128"/>
                <a:ea typeface="ＭＳ Ｐ明朝" panose="02020600040205080304"/>
              </a:rPr>
              <a:t>2020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21</a:t>
            </a:r>
            <a:r>
              <a:rPr lang="ja-JP" altLang="en-US" sz="1100" dirty="0">
                <a:solidFill>
                  <a:schemeClr val="tx1"/>
                </a:solidFill>
                <a:latin typeface="ＭＳ Ｐゴシック" panose="020B0600070205080204" pitchFamily="50" charset="-128"/>
                <a:ea typeface="ＭＳ Ｐ明朝" panose="02020600040205080304"/>
              </a:rPr>
              <a:t>年度では地区戦略計画</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ビジョン</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委員会は、地域内では約</a:t>
            </a:r>
            <a:r>
              <a:rPr lang="en-US" altLang="ja-JP" sz="1100" dirty="0">
                <a:solidFill>
                  <a:schemeClr val="tx1"/>
                </a:solidFill>
                <a:latin typeface="ＭＳ Ｐゴシック" panose="020B0600070205080204" pitchFamily="50" charset="-128"/>
                <a:ea typeface="ＭＳ Ｐ明朝" panose="02020600040205080304"/>
              </a:rPr>
              <a:t>91</a:t>
            </a:r>
            <a:r>
              <a:rPr lang="ja-JP" altLang="en-US" sz="1100" dirty="0">
                <a:solidFill>
                  <a:schemeClr val="tx1"/>
                </a:solidFill>
                <a:latin typeface="ＭＳ Ｐゴシック" panose="020B0600070205080204" pitchFamily="50" charset="-128"/>
                <a:ea typeface="ＭＳ Ｐ明朝" panose="02020600040205080304"/>
              </a:rPr>
              <a:t>％の地区が委員会活動を開始しています。</a:t>
            </a:r>
            <a:r>
              <a:rPr lang="en-US" altLang="ja-JP" sz="1100" dirty="0">
                <a:solidFill>
                  <a:schemeClr val="tx1"/>
                </a:solidFill>
                <a:latin typeface="ＭＳ Ｐゴシック" panose="020B0600070205080204" pitchFamily="50" charset="-128"/>
                <a:ea typeface="ＭＳ Ｐ明朝" panose="02020600040205080304"/>
              </a:rPr>
              <a:t>2018</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19</a:t>
            </a:r>
            <a:r>
              <a:rPr lang="ja-JP" altLang="en-US" sz="1100" dirty="0">
                <a:solidFill>
                  <a:schemeClr val="tx1"/>
                </a:solidFill>
                <a:latin typeface="ＭＳ Ｐゴシック" panose="020B0600070205080204" pitchFamily="50" charset="-128"/>
                <a:ea typeface="ＭＳ Ｐ明朝" panose="02020600040205080304"/>
              </a:rPr>
              <a:t>年度の調査では、</a:t>
            </a:r>
            <a:r>
              <a:rPr lang="en-US" altLang="ja-JP" sz="1100" dirty="0">
                <a:solidFill>
                  <a:schemeClr val="tx1"/>
                </a:solidFill>
                <a:latin typeface="ＭＳ Ｐゴシック" panose="020B0600070205080204" pitchFamily="50" charset="-128"/>
                <a:ea typeface="ＭＳ Ｐ明朝" panose="02020600040205080304"/>
              </a:rPr>
              <a:t>8</a:t>
            </a:r>
            <a:r>
              <a:rPr lang="ja-JP" altLang="en-US" sz="1100" dirty="0">
                <a:solidFill>
                  <a:schemeClr val="tx1"/>
                </a:solidFill>
                <a:latin typeface="ＭＳ Ｐゴシック" panose="020B0600070205080204" pitchFamily="50" charset="-128"/>
                <a:ea typeface="ＭＳ Ｐ明朝" panose="02020600040205080304"/>
              </a:rPr>
              <a:t>地区が委員会を設立し活動開始、</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地区が設立はしているが未活動、</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地区がまだ委員会を発足していない、という結果でした。</a:t>
            </a:r>
            <a:r>
              <a:rPr lang="en-US" altLang="ja-JP" sz="1100" dirty="0">
                <a:solidFill>
                  <a:schemeClr val="tx1"/>
                </a:solidFill>
                <a:latin typeface="ＭＳ Ｐゴシック" panose="020B0600070205080204" pitchFamily="50" charset="-128"/>
                <a:ea typeface="ＭＳ Ｐ明朝" panose="02020600040205080304"/>
              </a:rPr>
              <a:t>2019</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年度の調査では、発足して活動している地区が</a:t>
            </a:r>
            <a:r>
              <a:rPr lang="en-US" altLang="ja-JP" sz="1100" dirty="0">
                <a:solidFill>
                  <a:schemeClr val="tx1"/>
                </a:solidFill>
                <a:latin typeface="ＭＳ Ｐゴシック" panose="020B0600070205080204" pitchFamily="50" charset="-128"/>
                <a:ea typeface="ＭＳ Ｐ明朝" panose="02020600040205080304"/>
              </a:rPr>
              <a:t>8</a:t>
            </a:r>
            <a:r>
              <a:rPr lang="ja-JP" altLang="en-US" sz="1100" dirty="0">
                <a:solidFill>
                  <a:schemeClr val="tx1"/>
                </a:solidFill>
                <a:latin typeface="ＭＳ Ｐゴシック" panose="020B0600070205080204" pitchFamily="50" charset="-128"/>
                <a:ea typeface="ＭＳ Ｐ明朝" panose="02020600040205080304"/>
              </a:rPr>
              <a:t>地区、発足しているが活動していないが</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地区、という結果でした。紙面の関係でお見せすることが出来ませんが、年度ごとに回答</a:t>
            </a:r>
            <a:r>
              <a:rPr lang="ja-JP" altLang="en-US" sz="1100" dirty="0" smtClean="0">
                <a:solidFill>
                  <a:schemeClr val="tx1"/>
                </a:solidFill>
                <a:latin typeface="ＭＳ Ｐゴシック" panose="020B0600070205080204" pitchFamily="50" charset="-128"/>
                <a:ea typeface="ＭＳ Ｐ明朝" panose="02020600040205080304"/>
              </a:rPr>
              <a:t>が一致し</a:t>
            </a:r>
            <a:r>
              <a:rPr lang="ja-JP" altLang="en-US" sz="1100" dirty="0">
                <a:solidFill>
                  <a:schemeClr val="tx1"/>
                </a:solidFill>
                <a:latin typeface="ＭＳ Ｐゴシック" panose="020B0600070205080204" pitchFamily="50" charset="-128"/>
                <a:ea typeface="ＭＳ Ｐ明朝" panose="02020600040205080304"/>
              </a:rPr>
              <a:t>ている地区は</a:t>
            </a:r>
            <a:r>
              <a:rPr lang="en-US" altLang="ja-JP" sz="1100" dirty="0">
                <a:solidFill>
                  <a:schemeClr val="tx1"/>
                </a:solidFill>
                <a:latin typeface="ＭＳ Ｐゴシック" panose="020B0600070205080204" pitchFamily="50" charset="-128"/>
                <a:ea typeface="ＭＳ Ｐ明朝" panose="02020600040205080304"/>
              </a:rPr>
              <a:t>7</a:t>
            </a:r>
            <a:r>
              <a:rPr lang="ja-JP" altLang="en-US" sz="1100" dirty="0">
                <a:solidFill>
                  <a:schemeClr val="tx1"/>
                </a:solidFill>
                <a:latin typeface="ＭＳ Ｐゴシック" panose="020B0600070205080204" pitchFamily="50" charset="-128"/>
                <a:ea typeface="ＭＳ Ｐ明朝" panose="02020600040205080304"/>
              </a:rPr>
              <a:t>地区です。</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地区は統一された</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間の統一した進展がありません。このことは地区戦略計画委員会が持続性をもって運営されていない可能性が充分あるものと考えます。そうであればこの点の修正をしていくことをお考えいただきたいと思い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21</a:t>
            </a:r>
            <a:r>
              <a:rPr lang="ja-JP" altLang="en-US" sz="1100" dirty="0">
                <a:solidFill>
                  <a:schemeClr val="tx1"/>
                </a:solidFill>
                <a:latin typeface="ＭＳ Ｐゴシック" panose="020B0600070205080204" pitchFamily="50" charset="-128"/>
                <a:ea typeface="ＭＳ Ｐ明朝" panose="02020600040205080304"/>
              </a:rPr>
              <a:t>年度で地区ビジョン、中長期目標を決定しているのは</a:t>
            </a:r>
            <a:r>
              <a:rPr lang="en-US" altLang="ja-JP" sz="1100" dirty="0">
                <a:solidFill>
                  <a:schemeClr val="tx1"/>
                </a:solidFill>
                <a:latin typeface="ＭＳ Ｐゴシック" panose="020B0600070205080204" pitchFamily="50" charset="-128"/>
                <a:ea typeface="ＭＳ Ｐ明朝" panose="02020600040205080304"/>
              </a:rPr>
              <a:t>7</a:t>
            </a:r>
            <a:r>
              <a:rPr lang="ja-JP" altLang="en-US" sz="1100" dirty="0">
                <a:solidFill>
                  <a:schemeClr val="tx1"/>
                </a:solidFill>
                <a:latin typeface="ＭＳ Ｐゴシック" panose="020B0600070205080204" pitchFamily="50" charset="-128"/>
                <a:ea typeface="ＭＳ Ｐ明朝" panose="02020600040205080304"/>
              </a:rPr>
              <a:t>地区、検討中が</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地区でした。これも‘</a:t>
            </a:r>
            <a:r>
              <a:rPr lang="en-US" altLang="ja-JP" sz="1100" dirty="0">
                <a:solidFill>
                  <a:schemeClr val="tx1"/>
                </a:solidFill>
                <a:latin typeface="ＭＳ Ｐゴシック" panose="020B0600070205080204" pitchFamily="50" charset="-128"/>
                <a:ea typeface="ＭＳ Ｐ明朝" panose="02020600040205080304"/>
              </a:rPr>
              <a:t>19</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年には決定していたのに、‘</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21</a:t>
            </a:r>
            <a:r>
              <a:rPr lang="ja-JP" altLang="en-US" sz="1100" dirty="0">
                <a:solidFill>
                  <a:schemeClr val="tx1"/>
                </a:solidFill>
                <a:latin typeface="ＭＳ Ｐゴシック" panose="020B0600070205080204" pitchFamily="50" charset="-128"/>
                <a:ea typeface="ＭＳ Ｐ明朝" panose="02020600040205080304"/>
              </a:rPr>
              <a:t>年には検討中となっている地区が</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地区見られました。勿論、もしこの地区がビジョン・中長期計画の見直し・再検討をしているのであれば、これは頼もしいものかと考えます。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各地区内のクラブの戦略計画委員会の設置状況に目を移してみましょう。‘</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21</a:t>
            </a:r>
            <a:r>
              <a:rPr lang="ja-JP" altLang="en-US" sz="1100" dirty="0">
                <a:solidFill>
                  <a:schemeClr val="tx1"/>
                </a:solidFill>
                <a:latin typeface="ＭＳ Ｐゴシック" panose="020B0600070205080204" pitchFamily="50" charset="-128"/>
                <a:ea typeface="ＭＳ Ｐ明朝" panose="02020600040205080304"/>
              </a:rPr>
              <a:t>年度でクラブ戦略計画委員会</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別名称でも可</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の設立は</a:t>
            </a:r>
            <a:r>
              <a:rPr lang="en-US" altLang="ja-JP" sz="1100" dirty="0">
                <a:solidFill>
                  <a:schemeClr val="tx1"/>
                </a:solidFill>
                <a:latin typeface="ＭＳ Ｐゴシック" panose="020B0600070205080204" pitchFamily="50" charset="-128"/>
                <a:ea typeface="ＭＳ Ｐ明朝" panose="02020600040205080304"/>
              </a:rPr>
              <a:t>50</a:t>
            </a:r>
            <a:r>
              <a:rPr lang="ja-JP" altLang="en-US" sz="1100" dirty="0">
                <a:solidFill>
                  <a:schemeClr val="tx1"/>
                </a:solidFill>
                <a:latin typeface="ＭＳ Ｐゴシック" panose="020B0600070205080204" pitchFamily="50" charset="-128"/>
                <a:ea typeface="ＭＳ Ｐ明朝" panose="02020600040205080304"/>
              </a:rPr>
              <a:t>％以上が</a:t>
            </a:r>
            <a:r>
              <a:rPr lang="en-US" altLang="ja-JP" sz="1100" dirty="0">
                <a:solidFill>
                  <a:schemeClr val="tx1"/>
                </a:solidFill>
                <a:latin typeface="ＭＳ Ｐゴシック" panose="020B0600070205080204" pitchFamily="50" charset="-128"/>
                <a:ea typeface="ＭＳ Ｐ明朝" panose="02020600040205080304"/>
              </a:rPr>
              <a:t>6</a:t>
            </a:r>
            <a:r>
              <a:rPr lang="ja-JP" altLang="en-US" sz="1100" dirty="0">
                <a:solidFill>
                  <a:schemeClr val="tx1"/>
                </a:solidFill>
                <a:latin typeface="ＭＳ Ｐゴシック" panose="020B0600070205080204" pitchFamily="50" charset="-128"/>
                <a:ea typeface="ＭＳ Ｐ明朝" panose="02020600040205080304"/>
              </a:rPr>
              <a:t>地区、</a:t>
            </a:r>
            <a:r>
              <a:rPr lang="en-US" altLang="ja-JP" sz="1100" dirty="0">
                <a:solidFill>
                  <a:schemeClr val="tx1"/>
                </a:solidFill>
                <a:latin typeface="ＭＳ Ｐゴシック" panose="020B0600070205080204" pitchFamily="50" charset="-128"/>
                <a:ea typeface="ＭＳ Ｐ明朝" panose="02020600040205080304"/>
              </a:rPr>
              <a:t>50</a:t>
            </a:r>
            <a:r>
              <a:rPr lang="ja-JP" altLang="en-US" sz="1100" dirty="0">
                <a:solidFill>
                  <a:schemeClr val="tx1"/>
                </a:solidFill>
                <a:latin typeface="ＭＳ Ｐゴシック" panose="020B0600070205080204" pitchFamily="50" charset="-128"/>
                <a:ea typeface="ＭＳ Ｐ明朝" panose="02020600040205080304"/>
              </a:rPr>
              <a:t>％以下が</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地区です。各クラブの委員会の設立は、</a:t>
            </a:r>
            <a:r>
              <a:rPr lang="en-US" altLang="ja-JP" sz="1100" dirty="0">
                <a:solidFill>
                  <a:schemeClr val="tx1"/>
                </a:solidFill>
                <a:latin typeface="ＭＳ Ｐゴシック" panose="020B0600070205080204" pitchFamily="50" charset="-128"/>
                <a:ea typeface="ＭＳ Ｐ明朝" panose="02020600040205080304"/>
              </a:rPr>
              <a:t>50</a:t>
            </a:r>
            <a:r>
              <a:rPr lang="ja-JP" altLang="en-US" sz="1100" dirty="0">
                <a:solidFill>
                  <a:schemeClr val="tx1"/>
                </a:solidFill>
                <a:latin typeface="ＭＳ Ｐゴシック" panose="020B0600070205080204" pitchFamily="50" charset="-128"/>
                <a:ea typeface="ＭＳ Ｐ明朝" panose="02020600040205080304"/>
              </a:rPr>
              <a:t>％以下のクラブでも‘</a:t>
            </a:r>
            <a:r>
              <a:rPr lang="en-US" altLang="ja-JP" sz="1100" dirty="0">
                <a:solidFill>
                  <a:schemeClr val="tx1"/>
                </a:solidFill>
                <a:latin typeface="ＭＳ Ｐゴシック" panose="020B0600070205080204" pitchFamily="50" charset="-128"/>
                <a:ea typeface="ＭＳ Ｐ明朝" panose="02020600040205080304"/>
              </a:rPr>
              <a:t>18</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19</a:t>
            </a:r>
            <a:r>
              <a:rPr lang="ja-JP" altLang="en-US" sz="1100" dirty="0">
                <a:solidFill>
                  <a:schemeClr val="tx1"/>
                </a:solidFill>
                <a:latin typeface="ＭＳ Ｐゴシック" panose="020B0600070205080204" pitchFamily="50" charset="-128"/>
                <a:ea typeface="ＭＳ Ｐ明朝" panose="02020600040205080304"/>
              </a:rPr>
              <a:t>年度より着実に委員会設置されているクラブの増加が見られているようです。まだ委員会の設置が整っていないクラブは、担当のガバナー補佐、あるいは地区戦略計画委員</a:t>
            </a:r>
            <a:r>
              <a:rPr lang="ja-JP" altLang="en-US" sz="1100" dirty="0" smtClean="0">
                <a:solidFill>
                  <a:schemeClr val="tx1"/>
                </a:solidFill>
                <a:latin typeface="ＭＳ Ｐゴシック" panose="020B0600070205080204" pitchFamily="50" charset="-128"/>
                <a:ea typeface="ＭＳ Ｐ明朝" panose="02020600040205080304"/>
              </a:rPr>
              <a:t>会へご</a:t>
            </a:r>
            <a:r>
              <a:rPr lang="ja-JP" altLang="en-US" sz="1100" dirty="0">
                <a:solidFill>
                  <a:schemeClr val="tx1"/>
                </a:solidFill>
                <a:latin typeface="ＭＳ Ｐゴシック" panose="020B0600070205080204" pitchFamily="50" charset="-128"/>
                <a:ea typeface="ＭＳ Ｐ明朝" panose="02020600040205080304"/>
              </a:rPr>
              <a:t>相談の上、クラブ会員基盤を堅実なものにして戴きたいと存じます。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地区内でクラブビジョン或いは中長期計画を決めておられ</a:t>
            </a:r>
            <a:r>
              <a:rPr lang="ja-JP" altLang="en-US" sz="1100" dirty="0" smtClean="0">
                <a:solidFill>
                  <a:schemeClr val="tx1"/>
                </a:solidFill>
                <a:latin typeface="ＭＳ Ｐゴシック" panose="020B0600070205080204" pitchFamily="50" charset="-128"/>
                <a:ea typeface="ＭＳ Ｐ明朝" panose="02020600040205080304"/>
              </a:rPr>
              <a:t>る割合が</a:t>
            </a:r>
            <a:r>
              <a:rPr lang="en-US" altLang="ja-JP" sz="1100" dirty="0" smtClean="0">
                <a:solidFill>
                  <a:schemeClr val="tx1"/>
                </a:solidFill>
                <a:latin typeface="ＭＳ Ｐゴシック" panose="020B0600070205080204" pitchFamily="50" charset="-128"/>
                <a:ea typeface="ＭＳ Ｐ明朝" panose="02020600040205080304"/>
              </a:rPr>
              <a:t>50</a:t>
            </a:r>
            <a:r>
              <a:rPr lang="ja-JP" altLang="en-US" sz="1100" dirty="0">
                <a:solidFill>
                  <a:schemeClr val="tx1"/>
                </a:solidFill>
                <a:latin typeface="ＭＳ Ｐゴシック" panose="020B0600070205080204" pitchFamily="50" charset="-128"/>
                <a:ea typeface="ＭＳ Ｐ明朝" panose="02020600040205080304"/>
              </a:rPr>
              <a:t>％を超えている地区</a:t>
            </a:r>
            <a:r>
              <a:rPr lang="ja-JP" altLang="en-US" sz="1100" dirty="0" smtClean="0">
                <a:solidFill>
                  <a:schemeClr val="tx1"/>
                </a:solidFill>
                <a:latin typeface="ＭＳ Ｐゴシック" panose="020B0600070205080204" pitchFamily="50" charset="-128"/>
                <a:ea typeface="ＭＳ Ｐ明朝" panose="02020600040205080304"/>
              </a:rPr>
              <a:t>は、残念ながら</a:t>
            </a:r>
            <a:r>
              <a:rPr lang="en-US" altLang="ja-JP" sz="1100" dirty="0" smtClean="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地区のみに終わっています。これはクラブの委員会の皆様にお力を注いで戴き、是非“クラブの</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年</a:t>
            </a:r>
            <a:r>
              <a:rPr lang="en-US" altLang="ja-JP" sz="1100" dirty="0">
                <a:solidFill>
                  <a:schemeClr val="tx1"/>
                </a:solidFill>
                <a:latin typeface="ＭＳ Ｐゴシック" panose="020B0600070205080204" pitchFamily="50" charset="-128"/>
                <a:ea typeface="ＭＳ Ｐ明朝" panose="02020600040205080304"/>
              </a:rPr>
              <a:t>10</a:t>
            </a:r>
            <a:r>
              <a:rPr lang="ja-JP" altLang="en-US" sz="1100" dirty="0">
                <a:solidFill>
                  <a:schemeClr val="tx1"/>
                </a:solidFill>
                <a:latin typeface="ＭＳ Ｐゴシック" panose="020B0600070205080204" pitchFamily="50" charset="-128"/>
                <a:ea typeface="ＭＳ Ｐ明朝" panose="02020600040205080304"/>
              </a:rPr>
              <a:t>年先のクラブのあり方</a:t>
            </a:r>
            <a:r>
              <a:rPr lang="ja-JP" altLang="en-US" sz="1100" dirty="0" smtClean="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皆様方のクラブの発展”をお考えの上、“クラブのビジョン”をお考え下さい。</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こ</a:t>
            </a:r>
            <a:r>
              <a:rPr lang="ja-JP" altLang="en-US" sz="1100" dirty="0">
                <a:solidFill>
                  <a:schemeClr val="tx1"/>
                </a:solidFill>
                <a:latin typeface="ＭＳ Ｐゴシック" panose="020B0600070205080204" pitchFamily="50" charset="-128"/>
                <a:ea typeface="ＭＳ Ｐ明朝" panose="02020600040205080304"/>
              </a:rPr>
              <a:t>こでもう一度申し上げますが“クラブのビジョン”というのはその年度の“会長のテーマ”“地</a:t>
            </a:r>
            <a:r>
              <a:rPr lang="ja-JP" altLang="en-US" sz="1100" dirty="0" smtClean="0">
                <a:solidFill>
                  <a:schemeClr val="tx1"/>
                </a:solidFill>
                <a:latin typeface="ＭＳ Ｐゴシック" panose="020B0600070205080204" pitchFamily="50" charset="-128"/>
                <a:ea typeface="ＭＳ Ｐ明朝" panose="02020600040205080304"/>
              </a:rPr>
              <a:t>区ガバ</a:t>
            </a:r>
            <a:r>
              <a:rPr lang="ja-JP" altLang="en-US" sz="1100" dirty="0">
                <a:solidFill>
                  <a:schemeClr val="tx1"/>
                </a:solidFill>
                <a:latin typeface="ＭＳ Ｐゴシック" panose="020B0600070205080204" pitchFamily="50" charset="-128"/>
                <a:ea typeface="ＭＳ Ｐ明朝" panose="02020600040205080304"/>
              </a:rPr>
              <a:t>ナーのテーマ”ではありません、先程申し上げた“自分のクラブの未来の姿”なのです。この中には“未来の奉仕活動を如何にするのか？”“自分のクラブの会員数をどの程度にするのか？”“クラブの資金を如何にするのか？”などなど様々なことが考えられるでしょう。是非クラブで検討をしてみて下さい。</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r>
              <a:rPr lang="en-US" altLang="ja-JP" sz="1100" dirty="0" smtClean="0">
                <a:solidFill>
                  <a:schemeClr val="tx1"/>
                </a:solidFill>
                <a:latin typeface="ＭＳ Ｐゴシック" panose="020B0600070205080204" pitchFamily="50" charset="-128"/>
                <a:ea typeface="ＭＳ Ｐ明朝" panose="02020600040205080304"/>
              </a:rPr>
              <a:t>2012</a:t>
            </a:r>
            <a:r>
              <a:rPr lang="ja-JP" altLang="en-US" sz="1100" dirty="0">
                <a:solidFill>
                  <a:schemeClr val="tx1"/>
                </a:solidFill>
                <a:latin typeface="ＭＳ Ｐゴシック" panose="020B0600070205080204" pitchFamily="50" charset="-128"/>
                <a:ea typeface="ＭＳ Ｐ明朝" panose="02020600040205080304"/>
              </a:rPr>
              <a:t>年</a:t>
            </a:r>
            <a:r>
              <a:rPr lang="en-US" altLang="ja-JP" sz="1100" dirty="0">
                <a:solidFill>
                  <a:schemeClr val="tx1"/>
                </a:solidFill>
                <a:latin typeface="ＭＳ Ｐゴシック" panose="020B0600070205080204" pitchFamily="50" charset="-128"/>
                <a:ea typeface="ＭＳ Ｐ明朝" panose="02020600040205080304"/>
              </a:rPr>
              <a:t>RI D2660DG</a:t>
            </a:r>
            <a:r>
              <a:rPr lang="ja-JP" altLang="en-US" sz="1100" dirty="0">
                <a:solidFill>
                  <a:schemeClr val="tx1"/>
                </a:solidFill>
                <a:latin typeface="ＭＳ Ｐゴシック" panose="020B0600070205080204" pitchFamily="50" charset="-128"/>
                <a:ea typeface="ＭＳ Ｐ明朝" panose="02020600040205080304"/>
              </a:rPr>
              <a:t>を務めさせて戴いた後、地区戦略計画委員会の設立に始まり、地区内クラブに戦略計画委員会設立に力を注いできました。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ロ</a:t>
            </a:r>
            <a:r>
              <a:rPr lang="ja-JP" altLang="en-US" sz="1100" dirty="0">
                <a:solidFill>
                  <a:schemeClr val="tx1"/>
                </a:solidFill>
                <a:latin typeface="ＭＳ Ｐゴシック" panose="020B0600070205080204" pitchFamily="50" charset="-128"/>
                <a:ea typeface="ＭＳ Ｐ明朝" panose="02020600040205080304"/>
              </a:rPr>
              <a:t>ータリー公共イメージコーディネーター補佐、ロータリーコーディネーター補佐、ロータリーコーディネーターを務めさせて戴き様々な方に教えられ、様々なことを見せて戴きました。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各</a:t>
            </a:r>
            <a:r>
              <a:rPr lang="ja-JP" altLang="en-US" sz="1100" dirty="0">
                <a:solidFill>
                  <a:schemeClr val="tx1"/>
                </a:solidFill>
                <a:latin typeface="ＭＳ Ｐゴシック" panose="020B0600070205080204" pitchFamily="50" charset="-128"/>
                <a:ea typeface="ＭＳ Ｐ明朝" panose="02020600040205080304"/>
              </a:rPr>
              <a:t>クラブが創立時のロータリーに入会した時の“ワクワクした気持ち”を若い世代に伝え、自分が行ってきた奉仕活動でえた“ワクワクとした気持ち</a:t>
            </a:r>
            <a:r>
              <a:rPr lang="ja-JP" altLang="en-US" sz="1100" dirty="0" smtClean="0">
                <a:solidFill>
                  <a:schemeClr val="tx1"/>
                </a:solidFill>
                <a:latin typeface="ＭＳ Ｐゴシック" panose="020B0600070205080204" pitchFamily="50" charset="-128"/>
                <a:ea typeface="ＭＳ Ｐ明朝" panose="02020600040205080304"/>
              </a:rPr>
              <a:t>”を若</a:t>
            </a:r>
            <a:r>
              <a:rPr lang="ja-JP" altLang="en-US" sz="1100" dirty="0">
                <a:solidFill>
                  <a:schemeClr val="tx1"/>
                </a:solidFill>
                <a:latin typeface="ＭＳ Ｐゴシック" panose="020B0600070205080204" pitchFamily="50" charset="-128"/>
                <a:ea typeface="ＭＳ Ｐ明朝" panose="02020600040205080304"/>
              </a:rPr>
              <a:t>い世代に伝えて下さい</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私</a:t>
            </a:r>
            <a:r>
              <a:rPr lang="ja-JP" altLang="en-US" sz="1100" dirty="0">
                <a:solidFill>
                  <a:schemeClr val="tx1"/>
                </a:solidFill>
                <a:latin typeface="ＭＳ Ｐゴシック" panose="020B0600070205080204" pitchFamily="50" charset="-128"/>
                <a:ea typeface="ＭＳ Ｐ明朝" panose="02020600040205080304"/>
              </a:rPr>
              <a:t>がいつも「ロータリーを皆様の時代に終息させて良いのですか？私はロータリーは未</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来に続くものだと考えています。そのためには“若い血の導入“が不可欠です」と申し上げています。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この素晴らしい組織を新しい仲間を加え皆様と共に守っていきましょう！！</a:t>
            </a: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p>
          <a:p>
            <a:pPr algn="r">
              <a:lnSpc>
                <a:spcPct val="100000"/>
              </a:lnSpc>
            </a:pPr>
            <a:r>
              <a:rPr lang="ja-JP" altLang="en-US" sz="1200" dirty="0" smtClean="0">
                <a:solidFill>
                  <a:schemeClr val="tx1"/>
                </a:solidFill>
                <a:latin typeface="+mn-ea"/>
                <a:ea typeface="+mn-ea"/>
              </a:rPr>
              <a:t>　　　　　　　</a:t>
            </a:r>
            <a:r>
              <a:rPr lang="ja-JP" altLang="en-US" sz="1200" b="1" dirty="0" smtClean="0">
                <a:solidFill>
                  <a:srgbClr val="000000"/>
                </a:solidFill>
                <a:latin typeface="+mn-ea"/>
                <a:ea typeface="ＭＳ Ｐ明朝" panose="02020600040205080304"/>
              </a:rPr>
              <a:t>第</a:t>
            </a:r>
            <a:r>
              <a:rPr lang="en-US" altLang="ja-JP" sz="1200" b="1" dirty="0" smtClean="0">
                <a:solidFill>
                  <a:srgbClr val="000000"/>
                </a:solidFill>
                <a:latin typeface="+mn-ea"/>
                <a:ea typeface="ＭＳ Ｐ明朝" panose="02020600040205080304"/>
              </a:rPr>
              <a:t>3</a:t>
            </a:r>
            <a:r>
              <a:rPr lang="ja-JP" altLang="en-US" sz="1200" b="1" dirty="0" smtClean="0">
                <a:solidFill>
                  <a:srgbClr val="000000"/>
                </a:solidFill>
                <a:latin typeface="+mn-ea"/>
                <a:ea typeface="ＭＳ Ｐ明朝" panose="02020600040205080304"/>
              </a:rPr>
              <a:t>地域　ロータリーコーディネーター　高島</a:t>
            </a:r>
            <a:r>
              <a:rPr lang="ja-JP" altLang="en-US" sz="1200" b="1" dirty="0">
                <a:solidFill>
                  <a:srgbClr val="000000"/>
                </a:solidFill>
                <a:latin typeface="+mn-ea"/>
                <a:ea typeface="ＭＳ Ｐ明朝" panose="02020600040205080304"/>
              </a:rPr>
              <a:t>　凱</a:t>
            </a:r>
            <a:r>
              <a:rPr lang="ja-JP" altLang="en-US" sz="1200" b="1" dirty="0" smtClean="0">
                <a:solidFill>
                  <a:srgbClr val="000000"/>
                </a:solidFill>
                <a:latin typeface="+mn-ea"/>
                <a:ea typeface="ＭＳ Ｐ明朝" panose="02020600040205080304"/>
              </a:rPr>
              <a:t>夫（大</a:t>
            </a:r>
            <a:r>
              <a:rPr lang="ja-JP" altLang="en-US" sz="1200" b="1" dirty="0">
                <a:solidFill>
                  <a:srgbClr val="000000"/>
                </a:solidFill>
                <a:latin typeface="+mn-ea"/>
                <a:ea typeface="ＭＳ Ｐ明朝" panose="02020600040205080304"/>
              </a:rPr>
              <a:t>阪中之島</a:t>
            </a:r>
            <a:r>
              <a:rPr lang="en-US" altLang="ja-JP" sz="1200" b="1" dirty="0" smtClean="0">
                <a:solidFill>
                  <a:srgbClr val="000000"/>
                </a:solidFill>
                <a:latin typeface="+mn-ea"/>
                <a:ea typeface="ＭＳ Ｐ明朝" panose="02020600040205080304"/>
              </a:rPr>
              <a:t>RC</a:t>
            </a:r>
            <a:r>
              <a:rPr lang="ja-JP" altLang="en-US"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6</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4"/>
            <a:ext cx="7269479" cy="5330816"/>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smtClean="0">
                <a:solidFill>
                  <a:schemeClr val="tx1"/>
                </a:solidFill>
                <a:latin typeface="+mn-ea"/>
                <a:ea typeface="ＭＳ Ｐ明朝"/>
              </a:rPr>
              <a:t>新</a:t>
            </a:r>
            <a:r>
              <a:rPr lang="ja-JP" altLang="en-US" sz="1100" dirty="0">
                <a:solidFill>
                  <a:schemeClr val="tx1"/>
                </a:solidFill>
                <a:latin typeface="+mn-ea"/>
                <a:ea typeface="ＭＳ Ｐ明朝"/>
              </a:rPr>
              <a:t>型コロナウイルスの感染が始まって以来、約１年半となりますが</a:t>
            </a:r>
            <a:r>
              <a:rPr lang="ja-JP" altLang="en-US" sz="1100" dirty="0" smtClean="0">
                <a:solidFill>
                  <a:schemeClr val="tx1"/>
                </a:solidFill>
                <a:latin typeface="+mn-ea"/>
                <a:ea typeface="ＭＳ Ｐ明朝"/>
              </a:rPr>
              <a:t>、ま</a:t>
            </a:r>
            <a:r>
              <a:rPr lang="ja-JP" altLang="en-US" sz="1100" dirty="0">
                <a:solidFill>
                  <a:schemeClr val="tx1"/>
                </a:solidFill>
                <a:latin typeface="+mn-ea"/>
                <a:ea typeface="ＭＳ Ｐ明朝"/>
              </a:rPr>
              <a:t>だまだ収まる気配すらありません</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r>
              <a:rPr lang="ja-JP" altLang="en-US" sz="1100" dirty="0" smtClean="0">
                <a:solidFill>
                  <a:schemeClr val="tx1"/>
                </a:solidFill>
                <a:latin typeface="+mn-ea"/>
                <a:ea typeface="ＭＳ Ｐ明朝"/>
              </a:rPr>
              <a:t>首</a:t>
            </a:r>
            <a:r>
              <a:rPr lang="ja-JP" altLang="en-US" sz="1100" dirty="0">
                <a:solidFill>
                  <a:schemeClr val="tx1"/>
                </a:solidFill>
                <a:latin typeface="+mn-ea"/>
                <a:ea typeface="ＭＳ Ｐ明朝"/>
              </a:rPr>
              <a:t>都圏、関西圏、中部地域などの大都市圏に限らず、全国各地に蔓延しておりま</a:t>
            </a:r>
            <a:r>
              <a:rPr lang="ja-JP" altLang="en-US" sz="1100" dirty="0" smtClean="0">
                <a:solidFill>
                  <a:schemeClr val="tx1"/>
                </a:solidFill>
                <a:latin typeface="+mn-ea"/>
                <a:ea typeface="ＭＳ Ｐ明朝"/>
              </a:rPr>
              <a:t>す。</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私</a:t>
            </a:r>
            <a:r>
              <a:rPr lang="ja-JP" altLang="en-US" sz="1100" dirty="0">
                <a:solidFill>
                  <a:schemeClr val="tx1"/>
                </a:solidFill>
                <a:latin typeface="+mn-ea"/>
                <a:ea typeface="ＭＳ Ｐ明朝"/>
              </a:rPr>
              <a:t>の居住する四国、愛媛県のような地方都市でもクラスターが発生し</a:t>
            </a:r>
            <a:r>
              <a:rPr lang="ja-JP" altLang="en-US" sz="1100" dirty="0" smtClean="0">
                <a:solidFill>
                  <a:schemeClr val="tx1"/>
                </a:solidFill>
                <a:latin typeface="+mn-ea"/>
                <a:ea typeface="ＭＳ Ｐ明朝"/>
              </a:rPr>
              <a:t>、し</a:t>
            </a:r>
            <a:r>
              <a:rPr lang="ja-JP" altLang="en-US" sz="1100" dirty="0">
                <a:solidFill>
                  <a:schemeClr val="tx1"/>
                </a:solidFill>
                <a:latin typeface="+mn-ea"/>
                <a:ea typeface="ＭＳ Ｐ明朝"/>
              </a:rPr>
              <a:t>かも変異株が増加している状況であります</a:t>
            </a:r>
            <a:r>
              <a:rPr lang="ja-JP" altLang="en-US" sz="1100" dirty="0" smtClean="0">
                <a:solidFill>
                  <a:schemeClr val="tx1"/>
                </a:solidFill>
                <a:latin typeface="+mn-ea"/>
                <a:ea typeface="ＭＳ Ｐ明朝"/>
              </a:rPr>
              <a:t>。こ</a:t>
            </a:r>
            <a:r>
              <a:rPr lang="ja-JP" altLang="en-US" sz="1100" dirty="0">
                <a:solidFill>
                  <a:schemeClr val="tx1"/>
                </a:solidFill>
                <a:latin typeface="+mn-ea"/>
                <a:ea typeface="ＭＳ Ｐ明朝"/>
              </a:rPr>
              <a:t>の今まで経験したことのないようなコロナ禍のなかで、私達は企業活動、家庭生活を</a:t>
            </a:r>
            <a:r>
              <a:rPr lang="ja-JP" altLang="en-US" sz="1100" dirty="0" smtClean="0">
                <a:solidFill>
                  <a:schemeClr val="tx1"/>
                </a:solidFill>
                <a:latin typeface="+mn-ea"/>
                <a:ea typeface="ＭＳ Ｐ明朝"/>
              </a:rPr>
              <a:t>、ま</a:t>
            </a:r>
            <a:r>
              <a:rPr lang="ja-JP" altLang="en-US" sz="1100" dirty="0">
                <a:solidFill>
                  <a:schemeClr val="tx1"/>
                </a:solidFill>
                <a:latin typeface="+mn-ea"/>
                <a:ea typeface="ＭＳ Ｐ明朝"/>
              </a:rPr>
              <a:t>た、ロータリーの奉仕活動をどのように過ごしていけば良いのか</a:t>
            </a:r>
            <a:r>
              <a:rPr lang="ja-JP" altLang="en-US" sz="1100" dirty="0" smtClean="0">
                <a:solidFill>
                  <a:schemeClr val="tx1"/>
                </a:solidFill>
                <a:latin typeface="+mn-ea"/>
                <a:ea typeface="ＭＳ Ｐ明朝"/>
              </a:rPr>
              <a:t>、今</a:t>
            </a:r>
            <a:r>
              <a:rPr lang="ja-JP" altLang="en-US" sz="1100" dirty="0">
                <a:solidFill>
                  <a:schemeClr val="tx1"/>
                </a:solidFill>
                <a:latin typeface="+mn-ea"/>
                <a:ea typeface="ＭＳ Ｐ明朝"/>
              </a:rPr>
              <a:t>こそロータリアンとしての能力を発揮しなければならない時だと痛感しております。</a:t>
            </a:r>
          </a:p>
          <a:p>
            <a:pPr algn="l"/>
            <a:r>
              <a:rPr lang="ja-JP" altLang="en-US" sz="1100" dirty="0" smtClean="0">
                <a:solidFill>
                  <a:schemeClr val="tx1"/>
                </a:solidFill>
                <a:latin typeface="+mn-ea"/>
                <a:ea typeface="ＭＳ Ｐ明朝"/>
              </a:rPr>
              <a:t>ロ</a:t>
            </a:r>
            <a:r>
              <a:rPr lang="ja-JP" altLang="en-US" sz="1100" dirty="0">
                <a:solidFill>
                  <a:schemeClr val="tx1"/>
                </a:solidFill>
                <a:latin typeface="+mn-ea"/>
                <a:ea typeface="ＭＳ Ｐ明朝"/>
              </a:rPr>
              <a:t>ータリーの奉仕活動としては、</a:t>
            </a:r>
            <a:r>
              <a:rPr lang="ja-JP" altLang="en-US" sz="1100" dirty="0" smtClean="0">
                <a:solidFill>
                  <a:schemeClr val="tx1"/>
                </a:solidFill>
                <a:latin typeface="+mn-ea"/>
                <a:ea typeface="ＭＳ Ｐ明朝"/>
              </a:rPr>
              <a:t>各</a:t>
            </a:r>
            <a:r>
              <a:rPr lang="ja-JP" altLang="en-US" sz="1100" dirty="0">
                <a:solidFill>
                  <a:schemeClr val="tx1"/>
                </a:solidFill>
                <a:latin typeface="+mn-ea"/>
                <a:ea typeface="ＭＳ Ｐ明朝"/>
              </a:rPr>
              <a:t>地域</a:t>
            </a:r>
            <a:r>
              <a:rPr lang="ja-JP" altLang="en-US" sz="1100" dirty="0" smtClean="0">
                <a:solidFill>
                  <a:schemeClr val="tx1"/>
                </a:solidFill>
                <a:latin typeface="+mn-ea"/>
                <a:ea typeface="ＭＳ Ｐ明朝"/>
              </a:rPr>
              <a:t>、</a:t>
            </a:r>
            <a:r>
              <a:rPr lang="ja-JP" altLang="en-US" sz="1100" dirty="0">
                <a:solidFill>
                  <a:schemeClr val="tx1"/>
                </a:solidFill>
                <a:latin typeface="+mn-ea"/>
                <a:ea typeface="ＭＳ Ｐ明朝"/>
              </a:rPr>
              <a:t>各地区、各クラブ共大き</a:t>
            </a:r>
            <a:r>
              <a:rPr lang="ja-JP" altLang="en-US" sz="1100" dirty="0" smtClean="0">
                <a:solidFill>
                  <a:schemeClr val="tx1"/>
                </a:solidFill>
                <a:latin typeface="+mn-ea"/>
                <a:ea typeface="ＭＳ Ｐ明朝"/>
              </a:rPr>
              <a:t>な試</a:t>
            </a:r>
            <a:r>
              <a:rPr lang="ja-JP" altLang="en-US" sz="1100" dirty="0">
                <a:solidFill>
                  <a:schemeClr val="tx1"/>
                </a:solidFill>
                <a:latin typeface="+mn-ea"/>
                <a:ea typeface="ＭＳ Ｐ明朝"/>
              </a:rPr>
              <a:t>練にさらされていると思います</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r>
              <a:rPr lang="ja-JP" altLang="en-US" sz="1100" dirty="0" smtClean="0">
                <a:solidFill>
                  <a:schemeClr val="tx1"/>
                </a:solidFill>
                <a:latin typeface="+mn-ea"/>
                <a:ea typeface="ＭＳ Ｐ明朝"/>
              </a:rPr>
              <a:t>不</a:t>
            </a:r>
            <a:r>
              <a:rPr lang="ja-JP" altLang="en-US" sz="1100" dirty="0">
                <a:solidFill>
                  <a:schemeClr val="tx1"/>
                </a:solidFill>
                <a:latin typeface="+mn-ea"/>
                <a:ea typeface="ＭＳ Ｐ明朝"/>
              </a:rPr>
              <a:t>要不急の外出の自粛、大人数での会合の自粛などの社会的要請に応えるため</a:t>
            </a:r>
            <a:r>
              <a:rPr lang="ja-JP" altLang="en-US" sz="1100" dirty="0" smtClean="0">
                <a:solidFill>
                  <a:schemeClr val="tx1"/>
                </a:solidFill>
                <a:latin typeface="+mn-ea"/>
                <a:ea typeface="ＭＳ Ｐ明朝"/>
              </a:rPr>
              <a:t>、諸</a:t>
            </a:r>
            <a:r>
              <a:rPr lang="ja-JP" altLang="en-US" sz="1100" dirty="0">
                <a:solidFill>
                  <a:schemeClr val="tx1"/>
                </a:solidFill>
                <a:latin typeface="+mn-ea"/>
                <a:ea typeface="ＭＳ Ｐ明朝"/>
              </a:rPr>
              <a:t>事業の延期、中止など大変ご苦労をなさっていると思われます</a:t>
            </a:r>
            <a:r>
              <a:rPr lang="ja-JP" altLang="en-US" sz="1100" dirty="0" smtClean="0">
                <a:solidFill>
                  <a:schemeClr val="tx1"/>
                </a:solidFill>
                <a:latin typeface="+mn-ea"/>
                <a:ea typeface="ＭＳ Ｐ明朝"/>
              </a:rPr>
              <a:t>。当</a:t>
            </a:r>
            <a:r>
              <a:rPr lang="ja-JP" altLang="en-US" sz="1100" dirty="0">
                <a:solidFill>
                  <a:schemeClr val="tx1"/>
                </a:solidFill>
                <a:latin typeface="+mn-ea"/>
                <a:ea typeface="ＭＳ Ｐ明朝"/>
              </a:rPr>
              <a:t>地でも多数のクラブが例会そのものを休会せざるを得ない状況で、ロータリーの基本であ</a:t>
            </a:r>
            <a:r>
              <a:rPr lang="ja-JP" altLang="en-US" sz="1100" dirty="0" smtClean="0">
                <a:solidFill>
                  <a:schemeClr val="tx1"/>
                </a:solidFill>
                <a:latin typeface="+mn-ea"/>
                <a:ea typeface="ＭＳ Ｐ明朝"/>
              </a:rPr>
              <a:t>るク</a:t>
            </a:r>
            <a:r>
              <a:rPr lang="ja-JP" altLang="en-US" sz="1100" dirty="0">
                <a:solidFill>
                  <a:schemeClr val="tx1"/>
                </a:solidFill>
                <a:latin typeface="+mn-ea"/>
                <a:ea typeface="ＭＳ Ｐ明朝"/>
              </a:rPr>
              <a:t>ラブ会員同士の親睦、交流さえままならない状況でありま</a:t>
            </a:r>
            <a:r>
              <a:rPr lang="ja-JP" altLang="en-US" sz="1100" dirty="0" smtClean="0">
                <a:solidFill>
                  <a:schemeClr val="tx1"/>
                </a:solidFill>
                <a:latin typeface="+mn-ea"/>
                <a:ea typeface="ＭＳ Ｐ明朝"/>
              </a:rPr>
              <a:t>す。</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し</a:t>
            </a:r>
            <a:r>
              <a:rPr lang="ja-JP" altLang="en-US" sz="1100" dirty="0">
                <a:solidFill>
                  <a:schemeClr val="tx1"/>
                </a:solidFill>
                <a:latin typeface="+mn-ea"/>
                <a:ea typeface="ＭＳ Ｐ明朝"/>
              </a:rPr>
              <a:t>かし、こういう時こそ新しい発想で活動を続けて行くべきであると思いま</a:t>
            </a:r>
            <a:r>
              <a:rPr lang="ja-JP" altLang="en-US" sz="1100" dirty="0" smtClean="0">
                <a:solidFill>
                  <a:schemeClr val="tx1"/>
                </a:solidFill>
                <a:latin typeface="+mn-ea"/>
                <a:ea typeface="ＭＳ Ｐ明朝"/>
              </a:rPr>
              <a:t>す。</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例</a:t>
            </a:r>
            <a:r>
              <a:rPr lang="ja-JP" altLang="en-US" sz="1100" dirty="0">
                <a:solidFill>
                  <a:schemeClr val="tx1"/>
                </a:solidFill>
                <a:latin typeface="+mn-ea"/>
                <a:ea typeface="ＭＳ Ｐ明朝"/>
              </a:rPr>
              <a:t>会を休会にするクラブもあれば、オンライン例会を開催しているクラブもあると仄聞しております</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r>
              <a:rPr lang="ja-JP" altLang="en-US" sz="1100" dirty="0" smtClean="0">
                <a:solidFill>
                  <a:schemeClr val="tx1"/>
                </a:solidFill>
                <a:latin typeface="+mn-ea"/>
                <a:ea typeface="ＭＳ Ｐ明朝"/>
              </a:rPr>
              <a:t>知</a:t>
            </a:r>
            <a:r>
              <a:rPr lang="ja-JP" altLang="en-US" sz="1100" dirty="0">
                <a:solidFill>
                  <a:schemeClr val="tx1"/>
                </a:solidFill>
                <a:latin typeface="+mn-ea"/>
                <a:ea typeface="ＭＳ Ｐ明朝"/>
              </a:rPr>
              <a:t>恵をだし合って新しい例会のありかたに挑戦してみるのも面白いと思いま</a:t>
            </a:r>
            <a:r>
              <a:rPr lang="ja-JP" altLang="en-US" sz="1100" dirty="0" smtClean="0">
                <a:solidFill>
                  <a:schemeClr val="tx1"/>
                </a:solidFill>
                <a:latin typeface="+mn-ea"/>
                <a:ea typeface="ＭＳ Ｐ明朝"/>
              </a:rPr>
              <a:t>す。</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地</a:t>
            </a:r>
            <a:r>
              <a:rPr lang="ja-JP" altLang="en-US" sz="1100" dirty="0">
                <a:solidFill>
                  <a:schemeClr val="tx1"/>
                </a:solidFill>
                <a:latin typeface="+mn-ea"/>
                <a:ea typeface="ＭＳ Ｐ明朝"/>
              </a:rPr>
              <a:t>区活動としても、各種の方法があろうと思います</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r>
              <a:rPr lang="ja-JP" altLang="en-US" sz="1100" dirty="0" smtClean="0">
                <a:solidFill>
                  <a:schemeClr val="tx1"/>
                </a:solidFill>
                <a:latin typeface="+mn-ea"/>
                <a:ea typeface="ＭＳ Ｐ明朝"/>
              </a:rPr>
              <a:t>ち</a:t>
            </a:r>
            <a:r>
              <a:rPr lang="ja-JP" altLang="en-US" sz="1100" dirty="0">
                <a:solidFill>
                  <a:schemeClr val="tx1"/>
                </a:solidFill>
                <a:latin typeface="+mn-ea"/>
                <a:ea typeface="ＭＳ Ｐ明朝"/>
              </a:rPr>
              <a:t>なみに、当地区ではガバナーのリーダーシップのもと、連日奮闘している医療現場へ、少しで</a:t>
            </a:r>
            <a:r>
              <a:rPr lang="ja-JP" altLang="en-US" sz="1100" dirty="0" smtClean="0">
                <a:solidFill>
                  <a:schemeClr val="tx1"/>
                </a:solidFill>
                <a:latin typeface="+mn-ea"/>
                <a:ea typeface="ＭＳ Ｐ明朝"/>
              </a:rPr>
              <a:t>もお</a:t>
            </a:r>
            <a:r>
              <a:rPr lang="ja-JP" altLang="en-US" sz="1100" dirty="0">
                <a:solidFill>
                  <a:schemeClr val="tx1"/>
                </a:solidFill>
                <a:latin typeface="+mn-ea"/>
                <a:ea typeface="ＭＳ Ｐ明朝"/>
              </a:rPr>
              <a:t>役に立ちたく、パルスオキシメーターを四国</a:t>
            </a:r>
            <a:r>
              <a:rPr lang="en-US" altLang="ja-JP" sz="1100" dirty="0">
                <a:solidFill>
                  <a:schemeClr val="tx1"/>
                </a:solidFill>
                <a:latin typeface="+mn-ea"/>
                <a:ea typeface="ＭＳ Ｐ明朝"/>
              </a:rPr>
              <a:t>4</a:t>
            </a:r>
            <a:r>
              <a:rPr lang="ja-JP" altLang="en-US" sz="1100" dirty="0">
                <a:solidFill>
                  <a:schemeClr val="tx1"/>
                </a:solidFill>
                <a:latin typeface="+mn-ea"/>
                <a:ea typeface="ＭＳ Ｐ明朝"/>
              </a:rPr>
              <a:t>県の医師会に寄贈することと致しまし</a:t>
            </a:r>
            <a:r>
              <a:rPr lang="ja-JP" altLang="en-US" sz="1100" dirty="0" smtClean="0">
                <a:solidFill>
                  <a:schemeClr val="tx1"/>
                </a:solidFill>
                <a:latin typeface="+mn-ea"/>
                <a:ea typeface="ＭＳ Ｐ明朝"/>
              </a:rPr>
              <a:t>た。</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各</a:t>
            </a:r>
            <a:r>
              <a:rPr lang="ja-JP" altLang="en-US" sz="1100" dirty="0">
                <a:solidFill>
                  <a:schemeClr val="tx1"/>
                </a:solidFill>
                <a:latin typeface="+mn-ea"/>
                <a:ea typeface="ＭＳ Ｐ明朝"/>
              </a:rPr>
              <a:t>地区でも、それぞれ各事業を実施されている事と思いま</a:t>
            </a:r>
            <a:r>
              <a:rPr lang="ja-JP" altLang="en-US" sz="1100" dirty="0" smtClean="0">
                <a:solidFill>
                  <a:schemeClr val="tx1"/>
                </a:solidFill>
                <a:latin typeface="+mn-ea"/>
                <a:ea typeface="ＭＳ Ｐ明朝"/>
              </a:rPr>
              <a:t>す。</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お</a:t>
            </a:r>
            <a:r>
              <a:rPr lang="ja-JP" altLang="en-US" sz="1100" dirty="0">
                <a:solidFill>
                  <a:schemeClr val="tx1"/>
                </a:solidFill>
                <a:latin typeface="+mn-ea"/>
                <a:ea typeface="ＭＳ Ｐ明朝"/>
              </a:rPr>
              <a:t>互いにコロナに負けないよう頑張りましょう</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endParaRPr lang="en-US" altLang="ja-JP" sz="1100" b="1" dirty="0" smtClean="0">
              <a:solidFill>
                <a:schemeClr val="tx1"/>
              </a:solidFill>
              <a:latin typeface="+mn-ea"/>
              <a:ea typeface="ＭＳ Ｐ明朝" panose="02020600040205080304"/>
            </a:endParaRPr>
          </a:p>
          <a:p>
            <a:pPr algn="l"/>
            <a:endParaRPr lang="en-US" altLang="ja-JP" sz="1100" b="1" dirty="0">
              <a:solidFill>
                <a:schemeClr val="tx1"/>
              </a:solidFill>
              <a:latin typeface="+mn-ea"/>
              <a:ea typeface="ＭＳ Ｐ明朝" panose="02020600040205080304"/>
            </a:endParaRPr>
          </a:p>
          <a:p>
            <a:pPr algn="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smtClean="0">
                <a:solidFill>
                  <a:srgbClr val="000000"/>
                </a:solidFill>
                <a:latin typeface="ＭＳ Ｐ明朝" panose="02020600040205080304"/>
                <a:ea typeface="ＭＳ Ｐ明朝" panose="02020600040205080304"/>
              </a:rPr>
              <a:t>３</a:t>
            </a:r>
            <a:r>
              <a:rPr lang="ja-JP" altLang="en-US" sz="1200" b="1" dirty="0">
                <a:solidFill>
                  <a:srgbClr val="000000"/>
                </a:solidFill>
                <a:latin typeface="ＭＳ Ｐ明朝" panose="02020600040205080304"/>
                <a:ea typeface="ＭＳ Ｐ明朝" panose="02020600040205080304"/>
              </a:rPr>
              <a:t>地域</a:t>
            </a:r>
            <a:r>
              <a:rPr lang="ja-JP" altLang="ja-JP" sz="1200" b="1" dirty="0" smtClean="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a:t>
            </a:r>
            <a:r>
              <a:rPr lang="ja-JP" altLang="en-US" sz="1200" b="1" dirty="0" smtClean="0">
                <a:solidFill>
                  <a:srgbClr val="000000"/>
                </a:solidFill>
                <a:latin typeface="ＭＳ Ｐ明朝" panose="02020600040205080304"/>
                <a:ea typeface="ＭＳ Ｐ明朝" panose="02020600040205080304"/>
              </a:rPr>
              <a:t>ー公共イメー</a:t>
            </a:r>
            <a:r>
              <a:rPr lang="ja-JP" altLang="en-US" sz="1200" b="1" dirty="0" smtClean="0">
                <a:solidFill>
                  <a:srgbClr val="000000"/>
                </a:solidFill>
                <a:latin typeface="ＭＳ Ｐ明朝" panose="02020600040205080304"/>
                <a:ea typeface="ＭＳ Ｐ明朝" panose="02020600040205080304"/>
              </a:rPr>
              <a:t>ジコーディネーター補</a:t>
            </a:r>
            <a:r>
              <a:rPr lang="ja-JP" altLang="en-US" sz="1200" b="1" dirty="0" smtClean="0">
                <a:solidFill>
                  <a:srgbClr val="000000"/>
                </a:solidFill>
                <a:latin typeface="ＭＳ Ｐ明朝" panose="02020600040205080304"/>
                <a:ea typeface="ＭＳ Ｐ明朝" panose="02020600040205080304"/>
              </a:rPr>
              <a:t>佐</a:t>
            </a:r>
            <a:r>
              <a:rPr lang="ja-JP" altLang="en-US" sz="1200" b="1" dirty="0">
                <a:solidFill>
                  <a:srgbClr val="000000"/>
                </a:solidFill>
                <a:latin typeface="ＭＳ Ｐ明朝" panose="02020600040205080304"/>
                <a:ea typeface="ＭＳ Ｐ明朝" panose="02020600040205080304"/>
              </a:rPr>
              <a:t>　桑原</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征</a:t>
            </a:r>
            <a:r>
              <a:rPr lang="ja-JP" altLang="en-US" sz="1200" b="1" dirty="0" smtClean="0">
                <a:solidFill>
                  <a:srgbClr val="000000"/>
                </a:solidFill>
                <a:latin typeface="ＭＳ Ｐ明朝" panose="02020600040205080304"/>
                <a:ea typeface="ＭＳ Ｐ明朝" panose="02020600040205080304"/>
              </a:rPr>
              <a:t>一</a:t>
            </a:r>
            <a:r>
              <a:rPr lang="ja-JP" altLang="ja-JP" sz="1200" b="1" dirty="0" smtClean="0">
                <a:solidFill>
                  <a:srgbClr val="000000"/>
                </a:solidFill>
                <a:latin typeface="ＭＳ Ｐ明朝" panose="02020600040205080304"/>
                <a:ea typeface="ＭＳ Ｐ明朝" panose="02020600040205080304"/>
              </a:rPr>
              <a:t>（</a:t>
            </a:r>
            <a:r>
              <a:rPr lang="ja-JP" altLang="en-US" sz="1200" b="1" dirty="0" smtClean="0">
                <a:solidFill>
                  <a:srgbClr val="000000"/>
                </a:solidFill>
                <a:latin typeface="ＭＳ Ｐ明朝" panose="02020600040205080304"/>
                <a:ea typeface="ＭＳ Ｐ明朝" panose="02020600040205080304"/>
              </a:rPr>
              <a:t>新居浜</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3149</TotalTime>
  <Words>865</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173</cp:revision>
  <cp:lastPrinted>2019-05-08T00:40:03Z</cp:lastPrinted>
  <dcterms:created xsi:type="dcterms:W3CDTF">2016-02-04T06:10:18Z</dcterms:created>
  <dcterms:modified xsi:type="dcterms:W3CDTF">2021-05-11T01:11:56Z</dcterms:modified>
</cp:coreProperties>
</file>