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8" r:id="rId2"/>
    <p:sldId id="256" r:id="rId3"/>
    <p:sldId id="258" r:id="rId4"/>
    <p:sldId id="312" r:id="rId5"/>
    <p:sldId id="311" r:id="rId6"/>
    <p:sldId id="267" r:id="rId7"/>
    <p:sldId id="313" r:id="rId8"/>
    <p:sldId id="315" r:id="rId9"/>
    <p:sldId id="314" r:id="rId10"/>
    <p:sldId id="317" r:id="rId11"/>
    <p:sldId id="257" r:id="rId12"/>
    <p:sldId id="261" r:id="rId13"/>
    <p:sldId id="266" r:id="rId14"/>
    <p:sldId id="264" r:id="rId15"/>
    <p:sldId id="263" r:id="rId16"/>
    <p:sldId id="275" r:id="rId17"/>
    <p:sldId id="274" r:id="rId18"/>
    <p:sldId id="265" r:id="rId19"/>
    <p:sldId id="392" r:id="rId20"/>
    <p:sldId id="393" r:id="rId21"/>
    <p:sldId id="394" r:id="rId22"/>
    <p:sldId id="395" r:id="rId23"/>
    <p:sldId id="396" r:id="rId24"/>
    <p:sldId id="397" r:id="rId25"/>
    <p:sldId id="398" r:id="rId26"/>
    <p:sldId id="352" r:id="rId27"/>
    <p:sldId id="399" r:id="rId28"/>
    <p:sldId id="400" r:id="rId29"/>
    <p:sldId id="401" r:id="rId30"/>
    <p:sldId id="377" r:id="rId31"/>
    <p:sldId id="378" r:id="rId32"/>
    <p:sldId id="350" r:id="rId33"/>
    <p:sldId id="402" r:id="rId34"/>
    <p:sldId id="351" r:id="rId35"/>
    <p:sldId id="349" r:id="rId36"/>
    <p:sldId id="376" r:id="rId3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252" autoAdjust="0"/>
  </p:normalViewPr>
  <p:slideViewPr>
    <p:cSldViewPr snapToGrid="0">
      <p:cViewPr varScale="1">
        <p:scale>
          <a:sx n="141" d="100"/>
          <a:sy n="141" d="100"/>
        </p:scale>
        <p:origin x="99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B3274-756A-4B1B-921A-ACC4CC96DC18}"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9795D-C8F0-4978-AF30-B94DBD2683F1}" type="slidenum">
              <a:rPr kumimoji="1" lang="ja-JP" altLang="en-US" smtClean="0"/>
              <a:t>‹#›</a:t>
            </a:fld>
            <a:endParaRPr kumimoji="1" lang="ja-JP" altLang="en-US"/>
          </a:p>
        </p:txBody>
      </p:sp>
    </p:spTree>
    <p:extLst>
      <p:ext uri="{BB962C8B-B14F-4D97-AF65-F5344CB8AC3E}">
        <p14:creationId xmlns:p14="http://schemas.microsoft.com/office/powerpoint/2010/main" val="3763473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795D-C8F0-4978-AF30-B94DBD2683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043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795D-C8F0-4978-AF30-B94DBD2683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432306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795D-C8F0-4978-AF30-B94DBD2683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510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39795D-C8F0-4978-AF30-B94DBD2683F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52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2FCA3F-978E-6C53-9F98-5B2235F2024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156CF9E-4CE7-B1A9-D7A3-78021F9F0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601E939-6566-6C83-A82B-E66C1E07BF01}"/>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D9E5DD3E-2241-5B1B-9A87-8843A92301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B1DFB2-C7D6-FCB1-C93E-D8474BF8DE78}"/>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395847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082B95-0249-B73E-1EDF-37570E4317D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4CE2FD1-D019-FF6B-FDDC-86D381ADED5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6216A14-11AF-600A-BF3B-0E8CEB722239}"/>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BC641679-98A0-7334-512C-FC79BA6353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852EE5-6F24-D875-F689-660B4EFDB709}"/>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2291845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A576D02-D50C-37B8-70C4-B86946AE209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D6CB85-701B-45F2-CEA1-F55B3102E44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1A4BAF-5FB7-DB36-E785-400F3D8EAA5A}"/>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81070CD2-3FC7-2AFD-2A18-255A890B26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03940D-BC60-9CEA-B867-0F5BAEFCBB8C}"/>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354799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3D0057-0D27-2FB8-47FC-1063A46B91B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7E91E6-4239-43C5-3851-6E0848DF20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847896-0111-B71C-8936-9695500C1818}"/>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2604DC40-4F28-0B8E-4F24-B87866C7BD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5529F3-A2F9-B7B0-699C-30C6759F928C}"/>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394007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A12F07-F910-BA3A-58D2-D49C3491A95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B424AD-5983-04A9-AA15-2027644A0C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D80971E-DEB3-3099-CC0D-DDDA4D26F7DB}"/>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AB39DEBC-7487-1FD0-2852-AE9821A49E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2A7297-CA1D-406E-AAEA-0B6F93309C01}"/>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71575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47B4D3-0162-742B-E681-4B76BDF940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AE4883-AAB5-BAE6-A6C1-5680050181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0958262-6871-AF38-DABA-CC1E69D42D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38ABE0D-FDD9-DAD1-336D-6016894860B9}"/>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8D0784DF-08AC-A729-3462-79250F8470D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6EFFE1-A00E-964F-78F1-EC5FF07162C5}"/>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135043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D1458B-41E0-0207-A780-EE3E35890C5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B6A863-8937-76A2-97B4-C170D23A2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A1ACE19-CD96-3503-0AC7-2513B1CA890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3AF2FDD-7678-A695-A6C2-38710FFB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F8FCE72-9AAF-BF6E-114E-EEAA3E028F5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7A0A4B9-8040-37A5-5B2E-26F4812C2B0D}"/>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8" name="フッター プレースホルダー 7">
            <a:extLst>
              <a:ext uri="{FF2B5EF4-FFF2-40B4-BE49-F238E27FC236}">
                <a16:creationId xmlns:a16="http://schemas.microsoft.com/office/drawing/2014/main" id="{7ECD2212-C198-765B-3F52-D6CF8E60F70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0B665A2-3995-B5BD-C363-D2D527681C5E}"/>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257183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13EB7E-FD6A-5464-584B-66A542E9E99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0A646C-301F-F0DD-B9EE-4C847FC9ED74}"/>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4" name="フッター プレースホルダー 3">
            <a:extLst>
              <a:ext uri="{FF2B5EF4-FFF2-40B4-BE49-F238E27FC236}">
                <a16:creationId xmlns:a16="http://schemas.microsoft.com/office/drawing/2014/main" id="{7C75CFFF-BEE2-5F1B-AEA3-421D9BBB5C8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462B558-5C3A-CDD3-27F0-87BD4613707A}"/>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178156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A51DE0F-EEDC-A55A-78DD-7DB832001DE3}"/>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3" name="フッター プレースホルダー 2">
            <a:extLst>
              <a:ext uri="{FF2B5EF4-FFF2-40B4-BE49-F238E27FC236}">
                <a16:creationId xmlns:a16="http://schemas.microsoft.com/office/drawing/2014/main" id="{385CF88D-DEDD-3577-D030-EC0EB8DD5DD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D734C2F-0427-04D9-8E61-DF4B1F8A6926}"/>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2330220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B15831-25BC-A14E-2D2D-8623A88881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1A755D-569C-1BC3-7CE5-6C2625F83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E7D6C3B-9C87-DAD7-F3E6-E70B2B17F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1154939-B636-690A-E8B6-3D510585BC52}"/>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8EAA6D32-0EEA-AA8E-0069-3FBAD790736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570BE3-3296-BCCB-375A-A6C353CCC64E}"/>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224969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68EB5-EE7F-4730-B998-543901FB76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E7CE21-9D92-BA8A-8F11-E13A2426D0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D12B9F1-0EB6-36CD-916C-12EBF2DA18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BDA713-D599-169E-AD72-A6673AD6F93E}"/>
              </a:ext>
            </a:extLst>
          </p:cNvPr>
          <p:cNvSpPr>
            <a:spLocks noGrp="1"/>
          </p:cNvSpPr>
          <p:nvPr>
            <p:ph type="dt" sz="half" idx="10"/>
          </p:nvPr>
        </p:nvSpPr>
        <p:spPr/>
        <p:txBody>
          <a:bodyPr/>
          <a:lstStyle/>
          <a:p>
            <a:fld id="{2AD648BE-9206-4A83-9A35-3B7E3B906841}" type="datetimeFigureOut">
              <a:rPr kumimoji="1" lang="ja-JP" altLang="en-US" smtClean="0"/>
              <a:t>2023/3/22</a:t>
            </a:fld>
            <a:endParaRPr kumimoji="1" lang="ja-JP" altLang="en-US"/>
          </a:p>
        </p:txBody>
      </p:sp>
      <p:sp>
        <p:nvSpPr>
          <p:cNvPr id="6" name="フッター プレースホルダー 5">
            <a:extLst>
              <a:ext uri="{FF2B5EF4-FFF2-40B4-BE49-F238E27FC236}">
                <a16:creationId xmlns:a16="http://schemas.microsoft.com/office/drawing/2014/main" id="{467FF50C-FC9A-5FDE-430D-5FCE5E14A3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31630A-D8EF-CF1E-7304-BE91B8AAE559}"/>
              </a:ext>
            </a:extLst>
          </p:cNvPr>
          <p:cNvSpPr>
            <a:spLocks noGrp="1"/>
          </p:cNvSpPr>
          <p:nvPr>
            <p:ph type="sldNum" sz="quarter" idx="12"/>
          </p:nvPr>
        </p:nvSpPr>
        <p:spPr/>
        <p:txBody>
          <a:body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253929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320880A-FDC1-26C3-080C-581512C39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72EA36-5DD5-B921-76FF-C00DC0B177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2C3E52-93F6-CDBE-06E3-17EC958ACF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D648BE-9206-4A83-9A35-3B7E3B906841}" type="datetimeFigureOut">
              <a:rPr kumimoji="1" lang="ja-JP" altLang="en-US" smtClean="0"/>
              <a:t>2023/3/22</a:t>
            </a:fld>
            <a:endParaRPr kumimoji="1" lang="ja-JP" altLang="en-US"/>
          </a:p>
        </p:txBody>
      </p:sp>
      <p:sp>
        <p:nvSpPr>
          <p:cNvPr id="5" name="フッター プレースホルダー 4">
            <a:extLst>
              <a:ext uri="{FF2B5EF4-FFF2-40B4-BE49-F238E27FC236}">
                <a16:creationId xmlns:a16="http://schemas.microsoft.com/office/drawing/2014/main" id="{86A67F6C-4C6A-9BFB-D1BA-9957849FF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4A0E452-30B6-62FA-8CF5-8F790B75F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438AC-867E-4FC0-98E5-5BFA90A45224}" type="slidenum">
              <a:rPr kumimoji="1" lang="ja-JP" altLang="en-US" smtClean="0"/>
              <a:t>‹#›</a:t>
            </a:fld>
            <a:endParaRPr kumimoji="1" lang="ja-JP" altLang="en-US"/>
          </a:p>
        </p:txBody>
      </p:sp>
    </p:spTree>
    <p:extLst>
      <p:ext uri="{BB962C8B-B14F-4D97-AF65-F5344CB8AC3E}">
        <p14:creationId xmlns:p14="http://schemas.microsoft.com/office/powerpoint/2010/main" val="1157666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666AC6C2-A8CD-A0D1-99DE-A9A3756EE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03462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図 5" descr="図形&#10;&#10;中程度の精度で自動的に生成された説明">
            <a:extLst>
              <a:ext uri="{FF2B5EF4-FFF2-40B4-BE49-F238E27FC236}">
                <a16:creationId xmlns:a16="http://schemas.microsoft.com/office/drawing/2014/main" id="{E0941B1D-F38E-4779-F300-CE3214A9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7946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図 8" descr="図形&#10;&#10;中程度の精度で自動的に生成された説明">
            <a:extLst>
              <a:ext uri="{FF2B5EF4-FFF2-40B4-BE49-F238E27FC236}">
                <a16:creationId xmlns:a16="http://schemas.microsoft.com/office/drawing/2014/main" id="{B1723B82-8CEE-FDA4-DA4F-EBCD5B4C1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5737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テキスト&#10;&#10;自動的に生成された説明">
            <a:extLst>
              <a:ext uri="{FF2B5EF4-FFF2-40B4-BE49-F238E27FC236}">
                <a16:creationId xmlns:a16="http://schemas.microsoft.com/office/drawing/2014/main" id="{6F50F4CE-C693-52AF-D0CA-EA24DD2B3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87028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86C75F29-B1ED-0270-82BE-A8F5AAF24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97036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グラフィカル ユーザー インターフェイス&#10;&#10;低い精度で自動的に生成された説明">
            <a:extLst>
              <a:ext uri="{FF2B5EF4-FFF2-40B4-BE49-F238E27FC236}">
                <a16:creationId xmlns:a16="http://schemas.microsoft.com/office/drawing/2014/main" id="{73557085-FA4E-1A32-7E26-A6F5C8872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図 6" descr="テキスト&#10;&#10;中程度の精度で自動的に生成された説明">
            <a:extLst>
              <a:ext uri="{FF2B5EF4-FFF2-40B4-BE49-F238E27FC236}">
                <a16:creationId xmlns:a16="http://schemas.microsoft.com/office/drawing/2014/main" id="{11EECC04-0FC2-80A0-1CCD-05B9BCD4C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9" name="図 8" descr="グラフィカル ユーザー インターフェイス, アプリケーション&#10;&#10;自動的に生成された説明">
            <a:extLst>
              <a:ext uri="{FF2B5EF4-FFF2-40B4-BE49-F238E27FC236}">
                <a16:creationId xmlns:a16="http://schemas.microsoft.com/office/drawing/2014/main" id="{D01CCC4F-9D78-6CD5-46CA-4B4094DD8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図 10" descr="グラフィカル ユーザー インターフェイス が含まれている画像&#10;&#10;自動的に生成された説明">
            <a:extLst>
              <a:ext uri="{FF2B5EF4-FFF2-40B4-BE49-F238E27FC236}">
                <a16:creationId xmlns:a16="http://schemas.microsoft.com/office/drawing/2014/main" id="{5FD320D8-27A8-4FD4-4E4A-8824772EB9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4" name="図 3" descr="ロゴ, 会社名&#10;&#10;自動的に生成された説明">
            <a:extLst>
              <a:ext uri="{FF2B5EF4-FFF2-40B4-BE49-F238E27FC236}">
                <a16:creationId xmlns:a16="http://schemas.microsoft.com/office/drawing/2014/main" id="{3C160A9A-D244-ABCB-E992-ED2982CE2E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6829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図形&#10;&#10;中程度の精度で自動的に生成された説明">
            <a:extLst>
              <a:ext uri="{FF2B5EF4-FFF2-40B4-BE49-F238E27FC236}">
                <a16:creationId xmlns:a16="http://schemas.microsoft.com/office/drawing/2014/main" id="{93428694-C7BF-63F4-AAFD-7FF82B2B3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5" name="図 4" descr="図形&#10;&#10;中程度の精度で自動的に生成された説明">
            <a:extLst>
              <a:ext uri="{FF2B5EF4-FFF2-40B4-BE49-F238E27FC236}">
                <a16:creationId xmlns:a16="http://schemas.microsoft.com/office/drawing/2014/main" id="{BCE3E68A-5988-089E-A8CD-BFBA84DD0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7" name="図 6" descr="図形&#10;&#10;中程度の精度で自動的に生成された説明">
            <a:extLst>
              <a:ext uri="{FF2B5EF4-FFF2-40B4-BE49-F238E27FC236}">
                <a16:creationId xmlns:a16="http://schemas.microsoft.com/office/drawing/2014/main" id="{D2928760-06B1-901C-053B-CA1A0BD99A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2" name="図 11" descr="テキスト&#10;&#10;低い精度で自動的に生成された説明">
            <a:extLst>
              <a:ext uri="{FF2B5EF4-FFF2-40B4-BE49-F238E27FC236}">
                <a16:creationId xmlns:a16="http://schemas.microsoft.com/office/drawing/2014/main" id="{466E9B49-BC3F-DBE0-09F2-ED990E17A2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254016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242277F9-A202-8ED1-D626-0F775A313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55710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図 6" descr="図形&#10;&#10;中程度の精度で自動的に生成された説明">
            <a:extLst>
              <a:ext uri="{FF2B5EF4-FFF2-40B4-BE49-F238E27FC236}">
                <a16:creationId xmlns:a16="http://schemas.microsoft.com/office/drawing/2014/main" id="{4DBE9FBC-1A28-B6A8-5142-C86538435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6" name="図 5" descr="図形&#10;&#10;中程度の精度で自動的に生成された説明">
            <a:extLst>
              <a:ext uri="{FF2B5EF4-FFF2-40B4-BE49-F238E27FC236}">
                <a16:creationId xmlns:a16="http://schemas.microsoft.com/office/drawing/2014/main" id="{7FA41112-70AC-8FCF-97BA-35EDD314A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0" name="図 9" descr="図形&#10;&#10;中程度の精度で自動的に生成された説明">
            <a:extLst>
              <a:ext uri="{FF2B5EF4-FFF2-40B4-BE49-F238E27FC236}">
                <a16:creationId xmlns:a16="http://schemas.microsoft.com/office/drawing/2014/main" id="{BA668583-6E91-BE2A-C56D-78C0902F97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4" name="図 13" descr="図形&#10;&#10;中程度の精度で自動的に生成された説明">
            <a:extLst>
              <a:ext uri="{FF2B5EF4-FFF2-40B4-BE49-F238E27FC236}">
                <a16:creationId xmlns:a16="http://schemas.microsoft.com/office/drawing/2014/main" id="{5F2EC74A-B17D-A8FC-BD7B-156604876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Tree>
    <p:extLst>
      <p:ext uri="{BB962C8B-B14F-4D97-AF65-F5344CB8AC3E}">
        <p14:creationId xmlns:p14="http://schemas.microsoft.com/office/powerpoint/2010/main" val="56410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図 8" descr="図形&#10;&#10;中程度の精度で自動的に生成された説明">
            <a:extLst>
              <a:ext uri="{FF2B5EF4-FFF2-40B4-BE49-F238E27FC236}">
                <a16:creationId xmlns:a16="http://schemas.microsoft.com/office/drawing/2014/main" id="{A71F5EA5-FF0F-BF14-5F75-D8483066E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1" name="図 10" descr="図形&#10;&#10;中程度の精度で自動的に生成された説明">
            <a:extLst>
              <a:ext uri="{FF2B5EF4-FFF2-40B4-BE49-F238E27FC236}">
                <a16:creationId xmlns:a16="http://schemas.microsoft.com/office/drawing/2014/main" id="{392AFCD0-F468-5ED0-90C8-519145AFB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13" name="図 12" descr="図形&#10;&#10;中程度の精度で自動的に生成された説明">
            <a:extLst>
              <a:ext uri="{FF2B5EF4-FFF2-40B4-BE49-F238E27FC236}">
                <a16:creationId xmlns:a16="http://schemas.microsoft.com/office/drawing/2014/main" id="{27B7C9B3-191B-D59F-DAD8-AFB1461C4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1565776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2390983" y="2240229"/>
            <a:ext cx="9225279" cy="3215945"/>
          </a:xfrm>
          <a:prstGeom prst="rect">
            <a:avLst/>
          </a:prstGeom>
          <a:noFill/>
        </p:spPr>
        <p:txBody>
          <a:bodyPr wrap="square"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クラブの委員会（理事会）を構成する</a:t>
            </a:r>
          </a:p>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クラブの予算を編成する</a:t>
            </a:r>
          </a:p>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会長（クラブ）テーマの作成</a:t>
            </a:r>
          </a:p>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クラブの戦略計画の作成（または見直し）</a:t>
            </a:r>
          </a:p>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クラブ活動計画（書）作成</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会長就任前に行うこと</a:t>
            </a:r>
          </a:p>
        </p:txBody>
      </p:sp>
    </p:spTree>
    <p:extLst>
      <p:ext uri="{BB962C8B-B14F-4D97-AF65-F5344CB8AC3E}">
        <p14:creationId xmlns:p14="http://schemas.microsoft.com/office/powerpoint/2010/main" val="10877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図 10" descr="男, スーツ, 持つ が含まれている画像&#10;&#10;自動的に生成された説明">
            <a:extLst>
              <a:ext uri="{FF2B5EF4-FFF2-40B4-BE49-F238E27FC236}">
                <a16:creationId xmlns:a16="http://schemas.microsoft.com/office/drawing/2014/main" id="{FA7434AC-DF5E-E2A9-ED92-19108D00D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11799533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530773" y="1854149"/>
            <a:ext cx="9570720" cy="4143442"/>
          </a:xfrm>
          <a:prstGeom prst="rect">
            <a:avLst/>
          </a:prstGeom>
          <a:noFill/>
        </p:spPr>
        <p:txBody>
          <a:bodyPr wrap="square" rtlCol="0">
            <a:spAutoFit/>
          </a:bodyPr>
          <a:lstStyle/>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自分が一年間クラブをリードするために自分がやりたいことをイメージしてチームを編成する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注意点：クラブの活動は継続させることが重要であるので思い付きだけの変更は望ましくない。ただし信念をもって行う変更は断行すべし。</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根回しと会員のコンセンサスは不可欠であるので反対者は根気よく説得すること！</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クラブの委員会（理事会）を構成する</a:t>
            </a:r>
          </a:p>
        </p:txBody>
      </p:sp>
    </p:spTree>
    <p:extLst>
      <p:ext uri="{BB962C8B-B14F-4D97-AF65-F5344CB8AC3E}">
        <p14:creationId xmlns:p14="http://schemas.microsoft.com/office/powerpoint/2010/main" val="149030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937173" y="1894789"/>
            <a:ext cx="9225279" cy="3857146"/>
          </a:xfrm>
          <a:prstGeom prst="rect">
            <a:avLst/>
          </a:prstGeom>
          <a:noFill/>
        </p:spPr>
        <p:txBody>
          <a:bodyPr wrap="square" rtlCol="0">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以下の地区委員会を任命するものとする。</a:t>
            </a:r>
          </a:p>
          <a:p>
            <a:pPr marL="457200" marR="0" lvl="1"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財務</a:t>
            </a:r>
          </a:p>
          <a:p>
            <a:pPr marL="457200" marR="0" lvl="1"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会員増強 </a:t>
            </a:r>
          </a:p>
          <a:p>
            <a:pPr marL="457200" marR="0" lvl="1"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公共イメージ </a:t>
            </a:r>
          </a:p>
          <a:p>
            <a:pPr marL="457200" marR="0" lvl="1"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ロータリー財団 </a:t>
            </a:r>
          </a:p>
          <a:p>
            <a:pPr marL="457200" marR="0" lvl="1"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研修 </a:t>
            </a:r>
          </a:p>
        </p:txBody>
      </p:sp>
      <p:sp>
        <p:nvSpPr>
          <p:cNvPr id="3" name="テキスト ボックス 2">
            <a:extLst>
              <a:ext uri="{FF2B5EF4-FFF2-40B4-BE49-F238E27FC236}">
                <a16:creationId xmlns:a16="http://schemas.microsoft.com/office/drawing/2014/main" id="{5E798326-FA29-75EA-8DA2-E538B0578B9B}"/>
              </a:ext>
            </a:extLst>
          </p:cNvPr>
          <p:cNvSpPr txBox="1"/>
          <p:nvPr/>
        </p:nvSpPr>
        <p:spPr>
          <a:xfrm>
            <a:off x="1083737" y="1024416"/>
            <a:ext cx="92252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ロータリー章典</a:t>
            </a: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17.030.2. </a:t>
            </a:r>
          </a:p>
        </p:txBody>
      </p:sp>
    </p:spTree>
    <p:extLst>
      <p:ext uri="{BB962C8B-B14F-4D97-AF65-F5344CB8AC3E}">
        <p14:creationId xmlns:p14="http://schemas.microsoft.com/office/powerpoint/2010/main" val="224432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530773" y="1854149"/>
            <a:ext cx="9570720" cy="4143442"/>
          </a:xfrm>
          <a:prstGeom prst="rect">
            <a:avLst/>
          </a:prstGeom>
          <a:noFill/>
        </p:spPr>
        <p:txBody>
          <a:bodyPr wrap="square" rtlCol="0">
            <a:spAutoFit/>
          </a:bodyPr>
          <a:lstStyle/>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クラブの資金は公金であり公正な使用が求められる。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クラブの活動の為には予算が必要であるが会費収入の額を逸脱した計画は会員の不信感を招く。</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奉仕活動に必要な予算は</a:t>
            </a: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TRF</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の地区補助金を活用するなど事前の調査・研究が必要不可欠である。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予算編成及び執行に限っては緻密な判断が求められる。</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クラブの予算を編成する</a:t>
            </a:r>
          </a:p>
        </p:txBody>
      </p:sp>
    </p:spTree>
    <p:extLst>
      <p:ext uri="{BB962C8B-B14F-4D97-AF65-F5344CB8AC3E}">
        <p14:creationId xmlns:p14="http://schemas.microsoft.com/office/powerpoint/2010/main" val="268555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422400" y="2030256"/>
            <a:ext cx="9922934" cy="2963632"/>
          </a:xfrm>
          <a:prstGeom prst="rect">
            <a:avLst/>
          </a:prstGeom>
          <a:noFill/>
        </p:spPr>
        <p:txBody>
          <a:bodyPr wrap="square" rtlCol="0">
            <a:spAutoFit/>
          </a:bodyPr>
          <a:lstStyle/>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自分のクラブへの思いを文字にする。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自分なりのロータリー観を築くことが大切です。</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クラブの会員がイメージしやすい内容にまとめて下さい。</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en-US" altLang="ja-JP"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RI</a:t>
            </a: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会長テーマや地区の年度テーマとの整合性を考える必要はありません。</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会長（クラブ）テーマの作成</a:t>
            </a:r>
          </a:p>
        </p:txBody>
      </p:sp>
    </p:spTree>
    <p:extLst>
      <p:ext uri="{BB962C8B-B14F-4D97-AF65-F5344CB8AC3E}">
        <p14:creationId xmlns:p14="http://schemas.microsoft.com/office/powerpoint/2010/main" val="202601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530773" y="1854149"/>
            <a:ext cx="9570720" cy="4143442"/>
          </a:xfrm>
          <a:prstGeom prst="rect">
            <a:avLst/>
          </a:prstGeom>
          <a:noFill/>
        </p:spPr>
        <p:txBody>
          <a:bodyPr wrap="square" rtlCol="0">
            <a:spAutoFit/>
          </a:bodyPr>
          <a:lstStyle/>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会長・会長ノミニーと協議して行う。</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戦略計画作成のためのクラブビジョンをはっきりさせることが優先である。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戦略計画は実現可能で持続可能なものとする。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３～５年のスパンで計画する。</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戦略計画を実行中の場合は見直す必要があるか判断する。</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クラブの戦略計画の作成（または見直し）</a:t>
            </a:r>
          </a:p>
        </p:txBody>
      </p:sp>
    </p:spTree>
    <p:extLst>
      <p:ext uri="{BB962C8B-B14F-4D97-AF65-F5344CB8AC3E}">
        <p14:creationId xmlns:p14="http://schemas.microsoft.com/office/powerpoint/2010/main" val="300756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2756747" y="959093"/>
            <a:ext cx="9570720" cy="4939814"/>
          </a:xfrm>
          <a:prstGeom prst="rect">
            <a:avLst/>
          </a:prstGeom>
          <a:noFill/>
        </p:spPr>
        <p:txBody>
          <a:bodyPr wrap="square" rtlCol="0">
            <a:spAutoFit/>
          </a:bodyPr>
          <a:lstStyle/>
          <a:p>
            <a:pPr marL="0" marR="0" lvl="0" indent="0" algn="l" defTabSz="914400" rtl="0" eaLnBrk="1" fontAlgn="auto" latinLnBrk="0" hangingPunct="1">
              <a:lnSpc>
                <a:spcPts val="55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吉田松陰</a:t>
            </a:r>
          </a:p>
          <a:p>
            <a:pPr marL="457200" marR="0" lvl="1" indent="0" algn="l" defTabSz="914400" rtl="0" eaLnBrk="1" fontAlgn="auto" latinLnBrk="0" hangingPunct="1">
              <a:lnSpc>
                <a:spcPts val="55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夢</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なき者に</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理想</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なし</a:t>
            </a:r>
          </a:p>
          <a:p>
            <a:pPr marL="457200" marR="0" lvl="1" indent="0" algn="l" defTabSz="914400" rtl="0" eaLnBrk="1" fontAlgn="auto" latinLnBrk="0" hangingPunct="1">
              <a:lnSpc>
                <a:spcPts val="55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理想</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なき者に</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なし</a:t>
            </a:r>
          </a:p>
          <a:p>
            <a:pPr marL="457200" marR="0" lvl="1" indent="0" algn="l" defTabSz="914400" rtl="0" eaLnBrk="1" fontAlgn="auto" latinLnBrk="0" hangingPunct="1">
              <a:lnSpc>
                <a:spcPts val="55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なき者に</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実行</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なし</a:t>
            </a:r>
          </a:p>
          <a:p>
            <a:pPr marL="457200" marR="0" lvl="1" indent="0" algn="l" defTabSz="914400" rtl="0" eaLnBrk="1" fontAlgn="auto" latinLnBrk="0" hangingPunct="1">
              <a:lnSpc>
                <a:spcPts val="5500"/>
              </a:lnSpc>
              <a:spcBef>
                <a:spcPts val="0"/>
              </a:spcBef>
              <a:spcAft>
                <a:spcPts val="0"/>
              </a:spcAft>
              <a:buClrTx/>
              <a:buSzTx/>
              <a:buFontTx/>
              <a:buNone/>
              <a:tabLst/>
              <a:defRPr/>
            </a:pP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実行</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なき者に</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成功</a:t>
            </a:r>
            <a:r>
              <a:rPr kumimoji="1" lang="en-US" altLang="ja-JP"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なし</a:t>
            </a:r>
          </a:p>
          <a:p>
            <a:pPr marL="0" marR="0" lvl="0" indent="0" algn="l" defTabSz="914400" rtl="0" eaLnBrk="1" fontAlgn="auto" latinLnBrk="0" hangingPunct="1">
              <a:lnSpc>
                <a:spcPts val="55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故に</a:t>
            </a:r>
          </a:p>
          <a:p>
            <a:pPr marL="457200" marR="0" lvl="1" indent="0" algn="l" defTabSz="914400" rtl="0" eaLnBrk="1" fontAlgn="auto" latinLnBrk="0" hangingPunct="1">
              <a:lnSpc>
                <a:spcPts val="55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夢</a:t>
            </a:r>
            <a:r>
              <a:rPr kumimoji="1" lang="en-US" altLang="ja-JP"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なき者に</a:t>
            </a:r>
            <a:r>
              <a:rPr kumimoji="1" lang="en-US" altLang="ja-JP"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成功</a:t>
            </a:r>
            <a:r>
              <a:rPr kumimoji="1" lang="en-US" altLang="ja-JP"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4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なし</a:t>
            </a:r>
          </a:p>
        </p:txBody>
      </p:sp>
    </p:spTree>
    <p:extLst>
      <p:ext uri="{BB962C8B-B14F-4D97-AF65-F5344CB8AC3E}">
        <p14:creationId xmlns:p14="http://schemas.microsoft.com/office/powerpoint/2010/main" val="32952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500"/>
                                        <p:tgtEl>
                                          <p:spTgt spid="2">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4BDE21-58FF-51BD-F3BD-BB9FCD5DD236}"/>
              </a:ext>
            </a:extLst>
          </p:cNvPr>
          <p:cNvSpPr txBox="1"/>
          <p:nvPr/>
        </p:nvSpPr>
        <p:spPr>
          <a:xfrm>
            <a:off x="1505211" y="1424067"/>
            <a:ext cx="9344418" cy="764633"/>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ジョン・レノン</a:t>
            </a:r>
          </a:p>
        </p:txBody>
      </p:sp>
      <p:sp>
        <p:nvSpPr>
          <p:cNvPr id="4" name="テキスト ボックス 3">
            <a:extLst>
              <a:ext uri="{FF2B5EF4-FFF2-40B4-BE49-F238E27FC236}">
                <a16:creationId xmlns:a16="http://schemas.microsoft.com/office/drawing/2014/main" id="{C95D8145-A4AB-C3A2-C449-02CB048FD334}"/>
              </a:ext>
            </a:extLst>
          </p:cNvPr>
          <p:cNvSpPr txBox="1"/>
          <p:nvPr/>
        </p:nvSpPr>
        <p:spPr>
          <a:xfrm>
            <a:off x="1701638" y="2534140"/>
            <a:ext cx="9344418" cy="2785378"/>
          </a:xfrm>
          <a:prstGeom prst="rect">
            <a:avLst/>
          </a:prstGeom>
          <a:noFill/>
        </p:spPr>
        <p:txBody>
          <a:bodyPr wrap="square" rtlCol="0">
            <a:spAutoFit/>
          </a:bodyPr>
          <a:lstStyle/>
          <a:p>
            <a:pPr marL="0" marR="0" lvl="0" indent="0" algn="just" defTabSz="914400" rtl="0" eaLnBrk="1" fontAlgn="auto" latinLnBrk="0" hangingPunct="1">
              <a:lnSpc>
                <a:spcPts val="7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一人で見る夢はただの夢、</a:t>
            </a:r>
            <a:endParaRPr kumimoji="1" lang="en-US" altLang="ja-JP"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7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みんなで見る夢は</a:t>
            </a:r>
            <a:endParaRPr kumimoji="1" lang="en-US" altLang="ja-JP"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7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現実になる</a:t>
            </a:r>
          </a:p>
        </p:txBody>
      </p:sp>
    </p:spTree>
    <p:extLst>
      <p:ext uri="{BB962C8B-B14F-4D97-AF65-F5344CB8AC3E}">
        <p14:creationId xmlns:p14="http://schemas.microsoft.com/office/powerpoint/2010/main" val="17441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530773" y="1854149"/>
            <a:ext cx="9570720" cy="3553537"/>
          </a:xfrm>
          <a:prstGeom prst="rect">
            <a:avLst/>
          </a:prstGeom>
          <a:noFill/>
        </p:spPr>
        <p:txBody>
          <a:bodyPr wrap="square" rtlCol="0">
            <a:spAutoFit/>
          </a:bodyPr>
          <a:lstStyle/>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活動計画は会長就任前までにデータでガバナー補佐へ提出する。ガバナー事務所への提出は９月末までにデータで行うこと。</a:t>
            </a:r>
          </a:p>
          <a:p>
            <a:pPr marL="457200" marR="0" lvl="0" indent="-457200" algn="l" defTabSz="914400" rtl="0" eaLnBrk="1" fontAlgn="auto" latinLnBrk="0" hangingPunct="1">
              <a:lnSpc>
                <a:spcPts val="4600"/>
              </a:lnSpc>
              <a:spcBef>
                <a:spcPts val="0"/>
              </a:spcBef>
              <a:spcAft>
                <a:spcPts val="0"/>
              </a:spcAft>
              <a:buClrTx/>
              <a:buSzTx/>
              <a:buFont typeface="Arial" panose="020B0604020202020204" pitchFamily="34" charset="0"/>
              <a:buChar char="•"/>
              <a:tabLst/>
              <a:defRPr/>
            </a:pPr>
            <a:r>
              <a:rPr kumimoji="1" lang="ja-JP" altLang="en-US" sz="3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年度の終わりに一年間を総括した活動報告書を作成してガバナー補佐へ提出することとし、次年度会長は翌年の活動計画に反映することが望ましい。</a:t>
            </a:r>
          </a:p>
        </p:txBody>
      </p:sp>
      <p:sp>
        <p:nvSpPr>
          <p:cNvPr id="3" name="テキスト ボックス 2">
            <a:extLst>
              <a:ext uri="{FF2B5EF4-FFF2-40B4-BE49-F238E27FC236}">
                <a16:creationId xmlns:a16="http://schemas.microsoft.com/office/drawing/2014/main" id="{D722322E-5B9E-9980-E351-C587AE1565B4}"/>
              </a:ext>
            </a:extLst>
          </p:cNvPr>
          <p:cNvSpPr txBox="1"/>
          <p:nvPr/>
        </p:nvSpPr>
        <p:spPr>
          <a:xfrm>
            <a:off x="306487" y="943137"/>
            <a:ext cx="117822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4400" b="1" i="0" u="none" strike="noStrike" kern="1200" cap="none" spc="0" normalizeH="0" baseline="0" noProof="0" dirty="0">
                <a:ln>
                  <a:noFill/>
                </a:ln>
                <a:solidFill>
                  <a:srgbClr val="0070C0"/>
                </a:solidFill>
                <a:effectLst/>
                <a:uLnTx/>
                <a:uFillTx/>
                <a:latin typeface="ＭＳ Ｐゴシック" panose="020B0600070205080204" pitchFamily="50" charset="-128"/>
                <a:ea typeface="ＭＳ Ｐゴシック" panose="020B0600070205080204" pitchFamily="50" charset="-128"/>
                <a:cs typeface="+mn-cs"/>
              </a:rPr>
              <a:t>クラブ活動計画書（書）の作成</a:t>
            </a:r>
          </a:p>
        </p:txBody>
      </p:sp>
    </p:spTree>
    <p:extLst>
      <p:ext uri="{BB962C8B-B14F-4D97-AF65-F5344CB8AC3E}">
        <p14:creationId xmlns:p14="http://schemas.microsoft.com/office/powerpoint/2010/main" val="36345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0" y="2726933"/>
            <a:ext cx="12327467" cy="797654"/>
          </a:xfrm>
          <a:prstGeom prst="rect">
            <a:avLst/>
          </a:prstGeom>
          <a:noFill/>
        </p:spPr>
        <p:txBody>
          <a:bodyPr wrap="square" rtlCol="0">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srgbClr val="0066FF"/>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ロータリー賞について</a:t>
            </a:r>
          </a:p>
        </p:txBody>
      </p:sp>
      <p:sp>
        <p:nvSpPr>
          <p:cNvPr id="3" name="テキスト ボックス 2">
            <a:extLst>
              <a:ext uri="{FF2B5EF4-FFF2-40B4-BE49-F238E27FC236}">
                <a16:creationId xmlns:a16="http://schemas.microsoft.com/office/drawing/2014/main" id="{3241AADC-A2F6-1EA7-C9DE-93A2677927B0}"/>
              </a:ext>
            </a:extLst>
          </p:cNvPr>
          <p:cNvSpPr txBox="1"/>
          <p:nvPr/>
        </p:nvSpPr>
        <p:spPr>
          <a:xfrm>
            <a:off x="1" y="4000320"/>
            <a:ext cx="12192000" cy="797654"/>
          </a:xfrm>
          <a:prstGeom prst="rect">
            <a:avLst/>
          </a:prstGeom>
          <a:noFill/>
        </p:spPr>
        <p:txBody>
          <a:bodyPr wrap="square" rtlCol="0">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冊子　</a:t>
            </a:r>
            <a:r>
              <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a:t>
            </a: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9P</a:t>
            </a:r>
            <a:endParaRPr kumimoji="1" lang="ja-JP" altLang="en-US" sz="6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6862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0" y="2726933"/>
            <a:ext cx="12327467" cy="797654"/>
          </a:xfrm>
          <a:prstGeom prst="rect">
            <a:avLst/>
          </a:prstGeom>
          <a:noFill/>
        </p:spPr>
        <p:txBody>
          <a:bodyPr wrap="square" rtlCol="0">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1" lang="ja-JP" altLang="en-US" sz="7200" b="1" i="0" u="none" strike="noStrike" kern="1200" cap="none" spc="-150" normalizeH="0" baseline="0" noProof="0" dirty="0">
                <a:ln>
                  <a:noFill/>
                </a:ln>
                <a:solidFill>
                  <a:srgbClr val="0066FF"/>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ガバナー公式訪問について</a:t>
            </a:r>
          </a:p>
        </p:txBody>
      </p:sp>
      <p:sp>
        <p:nvSpPr>
          <p:cNvPr id="3" name="テキスト ボックス 2">
            <a:extLst>
              <a:ext uri="{FF2B5EF4-FFF2-40B4-BE49-F238E27FC236}">
                <a16:creationId xmlns:a16="http://schemas.microsoft.com/office/drawing/2014/main" id="{0C57768F-51C7-1D86-2BFD-345536EE83B6}"/>
              </a:ext>
            </a:extLst>
          </p:cNvPr>
          <p:cNvSpPr txBox="1"/>
          <p:nvPr/>
        </p:nvSpPr>
        <p:spPr>
          <a:xfrm>
            <a:off x="1" y="4000320"/>
            <a:ext cx="12192000" cy="797654"/>
          </a:xfrm>
          <a:prstGeom prst="rect">
            <a:avLst/>
          </a:prstGeom>
          <a:noFill/>
        </p:spPr>
        <p:txBody>
          <a:bodyPr wrap="square" rtlCol="0">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冊子　</a:t>
            </a:r>
            <a:r>
              <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a:t>
            </a:r>
            <a:r>
              <a:rPr kumimoji="1" lang="ja-JP" altLang="en-US"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6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13P</a:t>
            </a:r>
            <a:endParaRPr kumimoji="1" lang="ja-JP" altLang="en-US" sz="60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5180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図 4" descr="図形&#10;&#10;中程度の精度で自動的に生成された説明">
            <a:extLst>
              <a:ext uri="{FF2B5EF4-FFF2-40B4-BE49-F238E27FC236}">
                <a16:creationId xmlns:a16="http://schemas.microsoft.com/office/drawing/2014/main" id="{BBA2A6EB-6A9E-A2EA-F5D2-82C6C9E63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82804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4BDE21-58FF-51BD-F3BD-BB9FCD5DD236}"/>
              </a:ext>
            </a:extLst>
          </p:cNvPr>
          <p:cNvSpPr txBox="1"/>
          <p:nvPr/>
        </p:nvSpPr>
        <p:spPr>
          <a:xfrm>
            <a:off x="1132678" y="949934"/>
            <a:ext cx="9344418" cy="764633"/>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我々ロータリアンが目指すもの</a:t>
            </a:r>
          </a:p>
        </p:txBody>
      </p:sp>
      <p:sp>
        <p:nvSpPr>
          <p:cNvPr id="3" name="テキスト ボックス 2">
            <a:extLst>
              <a:ext uri="{FF2B5EF4-FFF2-40B4-BE49-F238E27FC236}">
                <a16:creationId xmlns:a16="http://schemas.microsoft.com/office/drawing/2014/main" id="{F9D4D8FA-FF62-F4C5-17A5-3911AA84283D}"/>
              </a:ext>
            </a:extLst>
          </p:cNvPr>
          <p:cNvSpPr txBox="1"/>
          <p:nvPr/>
        </p:nvSpPr>
        <p:spPr>
          <a:xfrm>
            <a:off x="1484891" y="2233480"/>
            <a:ext cx="9636922" cy="1534074"/>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伝統を重んじロータリーの精神を大切にすること</a:t>
            </a:r>
            <a:endParaRPr kumimoji="1" lang="en-US" altLang="ja-JP"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46436E3A-0208-38FC-5B4E-661F3805A9BD}"/>
              </a:ext>
            </a:extLst>
          </p:cNvPr>
          <p:cNvSpPr txBox="1"/>
          <p:nvPr/>
        </p:nvSpPr>
        <p:spPr>
          <a:xfrm>
            <a:off x="1484891" y="4144227"/>
            <a:ext cx="9636922" cy="1534074"/>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夢を大切にして未来のロータリーを築いてゆくこと</a:t>
            </a:r>
            <a:endParaRPr kumimoji="1" lang="en-US" altLang="ja-JP"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792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4BDE21-58FF-51BD-F3BD-BB9FCD5DD236}"/>
              </a:ext>
            </a:extLst>
          </p:cNvPr>
          <p:cNvSpPr txBox="1"/>
          <p:nvPr/>
        </p:nvSpPr>
        <p:spPr>
          <a:xfrm>
            <a:off x="1505211" y="1424067"/>
            <a:ext cx="9344418" cy="764633"/>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坂本竜馬</a:t>
            </a:r>
          </a:p>
        </p:txBody>
      </p:sp>
      <p:sp>
        <p:nvSpPr>
          <p:cNvPr id="4" name="テキスト ボックス 3">
            <a:extLst>
              <a:ext uri="{FF2B5EF4-FFF2-40B4-BE49-F238E27FC236}">
                <a16:creationId xmlns:a16="http://schemas.microsoft.com/office/drawing/2014/main" id="{C95D8145-A4AB-C3A2-C449-02CB048FD334}"/>
              </a:ext>
            </a:extLst>
          </p:cNvPr>
          <p:cNvSpPr txBox="1"/>
          <p:nvPr/>
        </p:nvSpPr>
        <p:spPr>
          <a:xfrm>
            <a:off x="1701637" y="2534140"/>
            <a:ext cx="9528549" cy="990015"/>
          </a:xfrm>
          <a:prstGeom prst="rect">
            <a:avLst/>
          </a:prstGeom>
          <a:noFill/>
        </p:spPr>
        <p:txBody>
          <a:bodyPr wrap="square" rtlCol="0">
            <a:spAutoFit/>
          </a:bodyPr>
          <a:lstStyle/>
          <a:p>
            <a:pPr marL="0" marR="0" lvl="0" indent="0" algn="just" defTabSz="914400" rtl="0" eaLnBrk="1" fontAlgn="auto" latinLnBrk="0" hangingPunct="1">
              <a:lnSpc>
                <a:spcPts val="7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時勢に応じて自分を変革しろ</a:t>
            </a:r>
          </a:p>
        </p:txBody>
      </p:sp>
      <p:sp>
        <p:nvSpPr>
          <p:cNvPr id="3" name="テキスト ボックス 2">
            <a:extLst>
              <a:ext uri="{FF2B5EF4-FFF2-40B4-BE49-F238E27FC236}">
                <a16:creationId xmlns:a16="http://schemas.microsoft.com/office/drawing/2014/main" id="{E43F6AAD-7FA8-FEF0-00EF-0E7A7DBAB4AE}"/>
              </a:ext>
            </a:extLst>
          </p:cNvPr>
          <p:cNvSpPr txBox="1"/>
          <p:nvPr/>
        </p:nvSpPr>
        <p:spPr>
          <a:xfrm>
            <a:off x="1701637" y="3987020"/>
            <a:ext cx="9528549" cy="990015"/>
          </a:xfrm>
          <a:prstGeom prst="rect">
            <a:avLst/>
          </a:prstGeom>
          <a:noFill/>
        </p:spPr>
        <p:txBody>
          <a:bodyPr wrap="square" rtlCol="0">
            <a:spAutoFit/>
          </a:bodyPr>
          <a:lstStyle/>
          <a:p>
            <a:pPr marL="0" marR="0" lvl="0" indent="0" algn="just" defTabSz="914400" rtl="0" eaLnBrk="1" fontAlgn="auto" latinLnBrk="0" hangingPunct="1">
              <a:lnSpc>
                <a:spcPts val="7000"/>
              </a:lnSpc>
              <a:spcBef>
                <a:spcPts val="0"/>
              </a:spcBef>
              <a:spcAft>
                <a:spcPts val="0"/>
              </a:spcAft>
              <a:buClrTx/>
              <a:buSzTx/>
              <a:buFontTx/>
              <a:buNone/>
              <a:tabLst/>
              <a:defRPr/>
            </a:pPr>
            <a:r>
              <a:rPr kumimoji="1" lang="ja-JP" altLang="en-US" sz="6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俺は、昨日の俺ならず</a:t>
            </a:r>
          </a:p>
        </p:txBody>
      </p:sp>
    </p:spTree>
    <p:extLst>
      <p:ext uri="{BB962C8B-B14F-4D97-AF65-F5344CB8AC3E}">
        <p14:creationId xmlns:p14="http://schemas.microsoft.com/office/powerpoint/2010/main" val="3641259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図 3" descr="図形&#10;&#10;中程度の精度で自動的に生成された説明">
            <a:extLst>
              <a:ext uri="{FF2B5EF4-FFF2-40B4-BE49-F238E27FC236}">
                <a16:creationId xmlns:a16="http://schemas.microsoft.com/office/drawing/2014/main" id="{B3F9E96D-03E2-FA49-E852-D1CF9A2FBB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645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図 2" descr="新聞の記事&#10;&#10;自動的に生成された説明">
            <a:extLst>
              <a:ext uri="{FF2B5EF4-FFF2-40B4-BE49-F238E27FC236}">
                <a16:creationId xmlns:a16="http://schemas.microsoft.com/office/drawing/2014/main" id="{D56E0A3E-DFCC-485E-1E5F-2205A6F3BBF3}"/>
              </a:ext>
            </a:extLst>
          </p:cNvPr>
          <p:cNvPicPr>
            <a:picLocks noChangeAspect="1"/>
          </p:cNvPicPr>
          <p:nvPr/>
        </p:nvPicPr>
        <p:blipFill rotWithShape="1">
          <a:blip r:embed="rId4">
            <a:extLst>
              <a:ext uri="{28A0092B-C50C-407E-A947-70E740481C1C}">
                <a14:useLocalDpi xmlns:a14="http://schemas.microsoft.com/office/drawing/2010/main" val="0"/>
              </a:ext>
            </a:extLst>
          </a:blip>
          <a:srcRect l="5760" t="6122" r="2705" b="2420"/>
          <a:stretch/>
        </p:blipFill>
        <p:spPr>
          <a:xfrm>
            <a:off x="955041" y="403860"/>
            <a:ext cx="4109746" cy="6050279"/>
          </a:xfrm>
          <a:prstGeom prst="rect">
            <a:avLst/>
          </a:prstGeom>
        </p:spPr>
      </p:pic>
      <p:sp>
        <p:nvSpPr>
          <p:cNvPr id="5" name="テキスト ボックス 4">
            <a:extLst>
              <a:ext uri="{FF2B5EF4-FFF2-40B4-BE49-F238E27FC236}">
                <a16:creationId xmlns:a16="http://schemas.microsoft.com/office/drawing/2014/main" id="{BCA7CF8A-3D00-D58D-B8C2-BCF775BC486B}"/>
              </a:ext>
            </a:extLst>
          </p:cNvPr>
          <p:cNvSpPr txBox="1"/>
          <p:nvPr/>
        </p:nvSpPr>
        <p:spPr>
          <a:xfrm>
            <a:off x="5411892" y="514774"/>
            <a:ext cx="651594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ポール・ハリスの随筆を特集した</a:t>
            </a:r>
            <a:endParaRPr kumimoji="1" lang="en-US" altLang="ja-JP" sz="2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「ザ・ナショナル・ロータリアン誌」</a:t>
            </a:r>
            <a:endParaRPr kumimoji="1" lang="en-US" altLang="ja-JP" sz="28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1911</a:t>
            </a:r>
            <a:r>
              <a:rPr kumimoji="1" lang="ja-JP" altLang="ja-JP" sz="28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年１月号。</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C55FA3E1-CE11-2347-CDAB-E0303B4B88D8}"/>
              </a:ext>
            </a:extLst>
          </p:cNvPr>
          <p:cNvSpPr txBox="1"/>
          <p:nvPr/>
        </p:nvSpPr>
        <p:spPr>
          <a:xfrm>
            <a:off x="5344160" y="2291936"/>
            <a:ext cx="60824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r>
              <a:rPr kumimoji="1" lang="ja-JP" altLang="en-US"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ポール </a:t>
            </a:r>
            <a:r>
              <a:rPr kumimoji="1" lang="en-US" altLang="ja-JP"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P. </a:t>
            </a:r>
            <a:r>
              <a:rPr kumimoji="1" lang="ja-JP" altLang="en-US"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ハリス冒頭の言葉</a:t>
            </a:r>
            <a:r>
              <a:rPr kumimoji="1" lang="en-US" altLang="ja-JP"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a:t>
            </a:r>
          </a:p>
        </p:txBody>
      </p:sp>
      <p:sp>
        <p:nvSpPr>
          <p:cNvPr id="7" name="テキスト ボックス 6">
            <a:extLst>
              <a:ext uri="{FF2B5EF4-FFF2-40B4-BE49-F238E27FC236}">
                <a16:creationId xmlns:a16="http://schemas.microsoft.com/office/drawing/2014/main" id="{6227D1DA-1131-4E80-5F91-855580E39011}"/>
              </a:ext>
            </a:extLst>
          </p:cNvPr>
          <p:cNvSpPr txBox="1"/>
          <p:nvPr/>
        </p:nvSpPr>
        <p:spPr>
          <a:xfrm>
            <a:off x="5686213" y="3064934"/>
            <a:ext cx="5740401"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もし神の導きで、いつの日か巨大なコロシアムの演壇に立ち、すべてのロータリアンの目を見ながら私が一言だけ語ることを許されるなら、一瞬のためらいもなく、私は大声を張り上げてこう叫ぶ</a:t>
            </a:r>
            <a:endPar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056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中程度の精度で自動的に生成された説明">
            <a:extLst>
              <a:ext uri="{FF2B5EF4-FFF2-40B4-BE49-F238E27FC236}">
                <a16:creationId xmlns:a16="http://schemas.microsoft.com/office/drawing/2014/main" id="{24B763F2-754B-BEE2-52CE-ADA75835E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365451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A90C1B-8EA7-883D-8D8E-22E306A45AED}"/>
              </a:ext>
            </a:extLst>
          </p:cNvPr>
          <p:cNvSpPr txBox="1"/>
          <p:nvPr/>
        </p:nvSpPr>
        <p:spPr>
          <a:xfrm>
            <a:off x="1584958" y="797510"/>
            <a:ext cx="9225279"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ロータリーの目的</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意義ある事業の基礎として奉仕の理念を奨励し、これを育むことにある。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ロータリーの使命</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職業人と地域社会のリーダーのネットワークを通じて、人々に奉仕し、高潔さを奨励し。世界理解、親善、平和を推進することである。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ロータリーの喜び</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1" lang="ja-JP" altLang="ja-JP"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親睦と協調性を大切にして会員同士の信頼を繋ぎ『時に一生の友を得ることが出来る』ことである。</a:t>
            </a:r>
          </a:p>
        </p:txBody>
      </p:sp>
    </p:spTree>
    <p:extLst>
      <p:ext uri="{BB962C8B-B14F-4D97-AF65-F5344CB8AC3E}">
        <p14:creationId xmlns:p14="http://schemas.microsoft.com/office/powerpoint/2010/main" val="119323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54BDE21-58FF-51BD-F3BD-BB9FCD5DD236}"/>
              </a:ext>
            </a:extLst>
          </p:cNvPr>
          <p:cNvSpPr txBox="1"/>
          <p:nvPr/>
        </p:nvSpPr>
        <p:spPr>
          <a:xfrm>
            <a:off x="1505211" y="1424067"/>
            <a:ext cx="9344418" cy="3842399"/>
          </a:xfrm>
          <a:prstGeom prst="rect">
            <a:avLst/>
          </a:prstGeom>
          <a:noFill/>
        </p:spPr>
        <p:txBody>
          <a:bodyPr wrap="square" rtlCol="0">
            <a:spAutoFit/>
          </a:bodyPr>
          <a:lstStyle/>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どうか皆さんもロータリーの為、そして</a:t>
            </a:r>
            <a:r>
              <a:rPr kumimoji="1" lang="en-US" altLang="ja-JP"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2790</a:t>
            </a: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地区とクラブの為にエンゲージメントを育んでください。</a:t>
            </a:r>
            <a:endParaRPr kumimoji="1" lang="en-US" altLang="ja-JP"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just" defTabSz="914400" rtl="0" eaLnBrk="1" fontAlgn="auto" latinLnBrk="0" hangingPunct="1">
              <a:lnSpc>
                <a:spcPts val="6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みんなで誇れる良い年度にいたしましょう。</a:t>
            </a:r>
          </a:p>
        </p:txBody>
      </p:sp>
    </p:spTree>
    <p:extLst>
      <p:ext uri="{BB962C8B-B14F-4D97-AF65-F5344CB8AC3E}">
        <p14:creationId xmlns:p14="http://schemas.microsoft.com/office/powerpoint/2010/main" val="14637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026" name="Picture 2">
            <a:extLst>
              <a:ext uri="{FF2B5EF4-FFF2-40B4-BE49-F238E27FC236}">
                <a16:creationId xmlns:a16="http://schemas.microsoft.com/office/drawing/2014/main" id="{2BD62226-D99B-9C51-7065-F9B5C458A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043" b="10043"/>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DFF8545-DF0B-4C21-709D-5A4E90B91EFB}"/>
              </a:ext>
            </a:extLst>
          </p:cNvPr>
          <p:cNvSpPr txBox="1"/>
          <p:nvPr/>
        </p:nvSpPr>
        <p:spPr>
          <a:xfrm>
            <a:off x="-1" y="5750575"/>
            <a:ext cx="6683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　ローターアクトクラブ</a:t>
            </a:r>
          </a:p>
        </p:txBody>
      </p:sp>
    </p:spTree>
    <p:extLst>
      <p:ext uri="{BB962C8B-B14F-4D97-AF65-F5344CB8AC3E}">
        <p14:creationId xmlns:p14="http://schemas.microsoft.com/office/powerpoint/2010/main" val="383790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026" name="Picture 2">
            <a:extLst>
              <a:ext uri="{FF2B5EF4-FFF2-40B4-BE49-F238E27FC236}">
                <a16:creationId xmlns:a16="http://schemas.microsoft.com/office/drawing/2014/main" id="{2BD62226-D99B-9C51-7065-F9B5C458A0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6226"/>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17EC3808-272D-8F9D-BEDA-7677BE8029CA}"/>
              </a:ext>
            </a:extLst>
          </p:cNvPr>
          <p:cNvSpPr txBox="1"/>
          <p:nvPr/>
        </p:nvSpPr>
        <p:spPr>
          <a:xfrm>
            <a:off x="-1" y="5750575"/>
            <a:ext cx="6683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　女児のエンパワメント</a:t>
            </a:r>
          </a:p>
        </p:txBody>
      </p:sp>
    </p:spTree>
    <p:extLst>
      <p:ext uri="{BB962C8B-B14F-4D97-AF65-F5344CB8AC3E}">
        <p14:creationId xmlns:p14="http://schemas.microsoft.com/office/powerpoint/2010/main" val="270794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218C9F01-EC49-3B24-B6AF-CE5E298C7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25" y="119270"/>
            <a:ext cx="10729749" cy="603995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テキスト ボックス 4">
            <a:extLst>
              <a:ext uri="{FF2B5EF4-FFF2-40B4-BE49-F238E27FC236}">
                <a16:creationId xmlns:a16="http://schemas.microsoft.com/office/drawing/2014/main" id="{6182D8AF-205B-3469-07F6-35F2C4BD921E}"/>
              </a:ext>
            </a:extLst>
          </p:cNvPr>
          <p:cNvSpPr txBox="1"/>
          <p:nvPr/>
        </p:nvSpPr>
        <p:spPr>
          <a:xfrm>
            <a:off x="-1" y="5750575"/>
            <a:ext cx="6683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　</a:t>
            </a:r>
            <a:r>
              <a:rPr kumimoji="1" lang="en-US" altLang="ja-JP"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DEI</a:t>
            </a:r>
            <a:endParaRPr kumimoji="1" lang="ja-JP" altLang="en-US"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42420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026" name="Picture 2">
            <a:extLst>
              <a:ext uri="{FF2B5EF4-FFF2-40B4-BE49-F238E27FC236}">
                <a16:creationId xmlns:a16="http://schemas.microsoft.com/office/drawing/2014/main" id="{2BD62226-D99B-9C51-7065-F9B5C458A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44" b="5044"/>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2F5CC5E-901C-B4CC-4903-DA3BA7847BBE}"/>
              </a:ext>
            </a:extLst>
          </p:cNvPr>
          <p:cNvSpPr txBox="1"/>
          <p:nvPr/>
        </p:nvSpPr>
        <p:spPr>
          <a:xfrm>
            <a:off x="-1" y="5750575"/>
            <a:ext cx="66839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4472C4"/>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mn-cs"/>
              </a:rPr>
              <a:t>　ポリオ根絶活動</a:t>
            </a:r>
          </a:p>
        </p:txBody>
      </p:sp>
    </p:spTree>
    <p:extLst>
      <p:ext uri="{BB962C8B-B14F-4D97-AF65-F5344CB8AC3E}">
        <p14:creationId xmlns:p14="http://schemas.microsoft.com/office/powerpoint/2010/main" val="62390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673E9FC8-2143-48A2-9DEE-AABBC7E30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265888"/>
          </a:xfrm>
          <a:custGeom>
            <a:avLst/>
            <a:gdLst>
              <a:gd name="connsiteX0" fmla="*/ 0 w 12188952"/>
              <a:gd name="connsiteY0" fmla="*/ 0 h 6265888"/>
              <a:gd name="connsiteX1" fmla="*/ 12188952 w 12188952"/>
              <a:gd name="connsiteY1" fmla="*/ 0 h 6265888"/>
              <a:gd name="connsiteX2" fmla="*/ 12188952 w 12188952"/>
              <a:gd name="connsiteY2" fmla="*/ 5061023 h 6265888"/>
              <a:gd name="connsiteX3" fmla="*/ 12188400 w 12188952"/>
              <a:gd name="connsiteY3" fmla="*/ 5061281 h 6265888"/>
              <a:gd name="connsiteX4" fmla="*/ 6096000 w 12188952"/>
              <a:gd name="connsiteY4" fmla="*/ 6265888 h 6265888"/>
              <a:gd name="connsiteX5" fmla="*/ 3601 w 12188952"/>
              <a:gd name="connsiteY5" fmla="*/ 5061281 h 6265888"/>
              <a:gd name="connsiteX6" fmla="*/ 0 w 12188952"/>
              <a:gd name="connsiteY6" fmla="*/ 5059596 h 626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6265888">
                <a:moveTo>
                  <a:pt x="0" y="0"/>
                </a:moveTo>
                <a:lnTo>
                  <a:pt x="12188952" y="0"/>
                </a:lnTo>
                <a:lnTo>
                  <a:pt x="12188952" y="5061023"/>
                </a:lnTo>
                <a:lnTo>
                  <a:pt x="12188400" y="5061281"/>
                </a:lnTo>
                <a:cubicBezTo>
                  <a:pt x="10489511" y="5817852"/>
                  <a:pt x="8380622" y="6265888"/>
                  <a:pt x="6096000" y="6265888"/>
                </a:cubicBezTo>
                <a:cubicBezTo>
                  <a:pt x="3811379" y="6265888"/>
                  <a:pt x="1702489" y="5817852"/>
                  <a:pt x="3601" y="5061281"/>
                </a:cubicBezTo>
                <a:lnTo>
                  <a:pt x="0" y="5059596"/>
                </a:ln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pic>
        <p:nvPicPr>
          <p:cNvPr id="1026" name="Picture 2">
            <a:extLst>
              <a:ext uri="{FF2B5EF4-FFF2-40B4-BE49-F238E27FC236}">
                <a16:creationId xmlns:a16="http://schemas.microsoft.com/office/drawing/2014/main" id="{2BD62226-D99B-9C51-7065-F9B5C458A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34" b="2934"/>
          <a:stretch/>
        </p:blipFill>
        <p:spPr bwMode="auto">
          <a:xfrm>
            <a:off x="1" y="10"/>
            <a:ext cx="12192000" cy="6003842"/>
          </a:xfrm>
          <a:custGeom>
            <a:avLst/>
            <a:gdLst/>
            <a:ahLst/>
            <a:cxnLst/>
            <a:rect l="l" t="t" r="r" b="b"/>
            <a:pathLst>
              <a:path w="12187427" h="6003852">
                <a:moveTo>
                  <a:pt x="0" y="0"/>
                </a:moveTo>
                <a:lnTo>
                  <a:pt x="12187427" y="0"/>
                </a:lnTo>
                <a:lnTo>
                  <a:pt x="12187427" y="4772371"/>
                </a:lnTo>
                <a:lnTo>
                  <a:pt x="11865111" y="4913285"/>
                </a:lnTo>
                <a:cubicBezTo>
                  <a:pt x="10225213" y="5601147"/>
                  <a:pt x="8237833" y="6003852"/>
                  <a:pt x="6096000" y="6003852"/>
                </a:cubicBezTo>
                <a:cubicBezTo>
                  <a:pt x="3811379" y="6003852"/>
                  <a:pt x="1702489" y="5545663"/>
                  <a:pt x="3601" y="4771946"/>
                </a:cubicBezTo>
                <a:lnTo>
                  <a:pt x="0" y="47702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08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図 4" descr="テキスト&#10;&#10;自動的に生成された説明">
            <a:extLst>
              <a:ext uri="{FF2B5EF4-FFF2-40B4-BE49-F238E27FC236}">
                <a16:creationId xmlns:a16="http://schemas.microsoft.com/office/drawing/2014/main" id="{884069BA-3D40-233C-A9B7-AE654DC48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8" name="図 7" descr="図形&#10;&#10;中程度の精度で自動的に生成された説明">
            <a:extLst>
              <a:ext uri="{FF2B5EF4-FFF2-40B4-BE49-F238E27FC236}">
                <a16:creationId xmlns:a16="http://schemas.microsoft.com/office/drawing/2014/main" id="{DB0B8EC9-8D27-0FE7-5F5A-7C0B19A43E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0" name="図 9" descr="図形&#10;&#10;中程度の精度で自動的に生成された説明">
            <a:extLst>
              <a:ext uri="{FF2B5EF4-FFF2-40B4-BE49-F238E27FC236}">
                <a16:creationId xmlns:a16="http://schemas.microsoft.com/office/drawing/2014/main" id="{7AF1A407-FD34-8901-C70B-44F1293DC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2" name="図 11" descr="図形&#10;&#10;中程度の精度で自動的に生成された説明">
            <a:extLst>
              <a:ext uri="{FF2B5EF4-FFF2-40B4-BE49-F238E27FC236}">
                <a16:creationId xmlns:a16="http://schemas.microsoft.com/office/drawing/2014/main" id="{326D0817-3A91-6A08-DDDE-6900CD9B78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6" name="図 15" descr="図形&#10;&#10;中程度の精度で自動的に生成された説明">
            <a:extLst>
              <a:ext uri="{FF2B5EF4-FFF2-40B4-BE49-F238E27FC236}">
                <a16:creationId xmlns:a16="http://schemas.microsoft.com/office/drawing/2014/main" id="{26980942-A347-F3E4-7887-FA92F00B20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163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817</Words>
  <Application>Microsoft Office PowerPoint</Application>
  <PresentationFormat>ワイド画面</PresentationFormat>
  <Paragraphs>80</Paragraphs>
  <Slides>36</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vt:i4>
      </vt:variant>
    </vt:vector>
  </HeadingPairs>
  <TitlesOfParts>
    <vt:vector size="42" baseType="lpstr">
      <vt:lpstr>ＭＳ Ｐゴシック</vt:lpstr>
      <vt:lpstr>游ゴシック</vt:lpstr>
      <vt:lpstr>游ゴシック Light</vt:lpstr>
      <vt:lpstr>游明朝</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2023-2024RI会長 ゴードンR・マッキナリー</dc:title>
  <dc:creator>uzawa kazuhiro</dc:creator>
  <cp:lastModifiedBy>池田勝之</cp:lastModifiedBy>
  <cp:revision>91</cp:revision>
  <dcterms:created xsi:type="dcterms:W3CDTF">2023-01-31T06:04:51Z</dcterms:created>
  <dcterms:modified xsi:type="dcterms:W3CDTF">2023-03-22T04:24:40Z</dcterms:modified>
</cp:coreProperties>
</file>