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9" r:id="rId4"/>
  </p:sldMasterIdLst>
  <p:notesMasterIdLst>
    <p:notesMasterId r:id="rId28"/>
  </p:notesMasterIdLst>
  <p:handoutMasterIdLst>
    <p:handoutMasterId r:id="rId29"/>
  </p:handoutMasterIdLst>
  <p:sldIdLst>
    <p:sldId id="331" r:id="rId5"/>
    <p:sldId id="387" r:id="rId6"/>
    <p:sldId id="385" r:id="rId7"/>
    <p:sldId id="333" r:id="rId8"/>
    <p:sldId id="369" r:id="rId9"/>
    <p:sldId id="361" r:id="rId10"/>
    <p:sldId id="332" r:id="rId11"/>
    <p:sldId id="388" r:id="rId12"/>
    <p:sldId id="370" r:id="rId13"/>
    <p:sldId id="371" r:id="rId14"/>
    <p:sldId id="386" r:id="rId15"/>
    <p:sldId id="391" r:id="rId16"/>
    <p:sldId id="392" r:id="rId17"/>
    <p:sldId id="393" r:id="rId18"/>
    <p:sldId id="394" r:id="rId19"/>
    <p:sldId id="395" r:id="rId20"/>
    <p:sldId id="397" r:id="rId21"/>
    <p:sldId id="396" r:id="rId22"/>
    <p:sldId id="390" r:id="rId23"/>
    <p:sldId id="398" r:id="rId24"/>
    <p:sldId id="400" r:id="rId25"/>
    <p:sldId id="402" r:id="rId26"/>
    <p:sldId id="401" r:id="rId27"/>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F71D3995-FC01-42AC-BF55-CFE9F6711929}">
          <p14:sldIdLst>
            <p14:sldId id="331"/>
            <p14:sldId id="387"/>
            <p14:sldId id="385"/>
            <p14:sldId id="333"/>
            <p14:sldId id="369"/>
            <p14:sldId id="361"/>
            <p14:sldId id="332"/>
            <p14:sldId id="388"/>
            <p14:sldId id="370"/>
            <p14:sldId id="371"/>
            <p14:sldId id="386"/>
            <p14:sldId id="391"/>
            <p14:sldId id="392"/>
            <p14:sldId id="393"/>
            <p14:sldId id="394"/>
            <p14:sldId id="395"/>
            <p14:sldId id="397"/>
            <p14:sldId id="396"/>
            <p14:sldId id="390"/>
            <p14:sldId id="398"/>
            <p14:sldId id="400"/>
            <p14:sldId id="402"/>
            <p14:sldId id="401"/>
          </p14:sldIdLst>
        </p14:section>
      </p14:sectionLst>
    </p:ext>
    <p:ext uri="{EFAFB233-063F-42B5-8137-9DF3F51BA10A}">
      <p15:sldGuideLst xmlns:p15="http://schemas.microsoft.com/office/powerpoint/2012/main">
        <p15:guide id="1" pos="3120" userDrawn="1">
          <p15:clr>
            <a:srgbClr val="A4A3A4"/>
          </p15:clr>
        </p15:guide>
        <p15:guide id="2" orient="horz" pos="218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A38D0"/>
    <a:srgbClr val="8C35D3"/>
    <a:srgbClr val="193FA9"/>
    <a:srgbClr val="8DA164"/>
    <a:srgbClr val="A93DCB"/>
    <a:srgbClr val="8E5BAD"/>
    <a:srgbClr val="9F44C4"/>
    <a:srgbClr val="4472C4"/>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74799" autoAdjust="0"/>
  </p:normalViewPr>
  <p:slideViewPr>
    <p:cSldViewPr snapToGrid="0">
      <p:cViewPr varScale="1">
        <p:scale>
          <a:sx n="113" d="100"/>
          <a:sy n="113" d="100"/>
        </p:scale>
        <p:origin x="1284" y="108"/>
      </p:cViewPr>
      <p:guideLst>
        <p:guide pos="3120"/>
        <p:guide orient="horz" pos="2183"/>
      </p:guideLst>
    </p:cSldViewPr>
  </p:slideViewPr>
  <p:notesTextViewPr>
    <p:cViewPr>
      <p:scale>
        <a:sx n="120" d="100"/>
        <a:sy n="120" d="100"/>
      </p:scale>
      <p:origin x="0" y="0"/>
    </p:cViewPr>
  </p:notesTextViewPr>
  <p:notesViewPr>
    <p:cSldViewPr snapToGrid="0">
      <p:cViewPr varScale="1">
        <p:scale>
          <a:sx n="80" d="100"/>
          <a:sy n="80" d="100"/>
        </p:scale>
        <p:origin x="223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979BC70C-EECF-4506-818B-2D83DA42501B}" type="datetime1">
              <a:rPr kumimoji="1" lang="ja-JP" altLang="en-US" smtClean="0">
                <a:latin typeface="Meiryo UI" panose="020B0604030504040204" pitchFamily="50" charset="-128"/>
                <a:ea typeface="Meiryo UI" panose="020B0604030504040204" pitchFamily="50" charset="-128"/>
              </a:rPr>
              <a:t>2024/2/3</a:t>
            </a:fld>
            <a:endParaRPr kumimoji="1"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12FB47C2-5604-450F-8D93-5330C3CB557D}" type="slidenum">
              <a:rPr kumimoji="1" lang="en-US" altLang="ja-JP" smtClean="0">
                <a:latin typeface="Meiryo UI" panose="020B0604030504040204" pitchFamily="50" charset="-128"/>
                <a:ea typeface="Meiryo UI" panose="020B0604030504040204" pitchFamily="50" charset="-128"/>
              </a:rPr>
              <a:t>‹#›</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6591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kumimoji="1" lang="ja-JP" altLang="en-US" dirty="0"/>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20A81859-D0AA-4DA7-8DF4-CBC9CC957017}" type="datetime1">
              <a:rPr kumimoji="1" lang="ja-JP" altLang="en-US" smtClean="0"/>
              <a:pPr/>
              <a:t>2024/2/3</a:t>
            </a:fld>
            <a:endParaRPr kumimoji="1" lang="ja-JP" altLang="en-US" dirty="0"/>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noProof="0" dirty="0"/>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noProof="0" dirty="0"/>
              <a:t>マスター テキストの書式設定</a:t>
            </a:r>
          </a:p>
          <a:p>
            <a:pPr lvl="1"/>
            <a:r>
              <a:rPr kumimoji="1" lang="ja-JP" altLang="en-US" noProof="0" dirty="0"/>
              <a:t>第 </a:t>
            </a:r>
            <a:r>
              <a:rPr kumimoji="1" lang="en-US" altLang="ja-JP" noProof="0" dirty="0"/>
              <a:t>2 </a:t>
            </a:r>
            <a:r>
              <a:rPr kumimoji="1" lang="ja-JP" altLang="en-US" noProof="0" dirty="0"/>
              <a:t>レベル</a:t>
            </a:r>
          </a:p>
          <a:p>
            <a:pPr lvl="2"/>
            <a:r>
              <a:rPr kumimoji="1" lang="ja-JP" altLang="en-US" noProof="0" dirty="0"/>
              <a:t>第 </a:t>
            </a:r>
            <a:r>
              <a:rPr kumimoji="1" lang="en-US" altLang="ja-JP" noProof="0" dirty="0"/>
              <a:t>3 </a:t>
            </a:r>
            <a:r>
              <a:rPr kumimoji="1" lang="ja-JP" altLang="en-US" noProof="0" dirty="0"/>
              <a:t>レベル</a:t>
            </a:r>
          </a:p>
          <a:p>
            <a:pPr lvl="3"/>
            <a:r>
              <a:rPr kumimoji="1" lang="ja-JP" altLang="en-US" noProof="0" dirty="0"/>
              <a:t>第 </a:t>
            </a:r>
            <a:r>
              <a:rPr kumimoji="1" lang="en-US" altLang="ja-JP" noProof="0" dirty="0"/>
              <a:t>4 </a:t>
            </a:r>
            <a:r>
              <a:rPr kumimoji="1" lang="ja-JP" altLang="en-US" noProof="0" dirty="0"/>
              <a:t>レベル</a:t>
            </a:r>
          </a:p>
          <a:p>
            <a:pPr lvl="4"/>
            <a:r>
              <a:rPr kumimoji="1" lang="ja-JP" altLang="en-US" noProof="0" dirty="0"/>
              <a:t>第 </a:t>
            </a:r>
            <a:r>
              <a:rPr kumimoji="1" lang="en-US" altLang="ja-JP" noProof="0" dirty="0"/>
              <a:t>5 </a:t>
            </a:r>
            <a:r>
              <a:rPr kumimoji="1" lang="ja-JP" altLang="en-US" noProof="0" dirty="0"/>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kumimoji="1" lang="ja-JP" altLang="en-US" dirty="0"/>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D19E993C-14CB-4B6A-BBCD-01FE68CF94FD}" type="slidenum">
              <a:rPr kumimoji="1" lang="en-US" altLang="ja-JP" smtClean="0"/>
              <a:pPr/>
              <a:t>‹#›</a:t>
            </a:fld>
            <a:endParaRPr kumimoji="1" lang="ja-JP" altLang="en-US" dirty="0"/>
          </a:p>
        </p:txBody>
      </p:sp>
    </p:spTree>
    <p:extLst>
      <p:ext uri="{BB962C8B-B14F-4D97-AF65-F5344CB8AC3E}">
        <p14:creationId xmlns:p14="http://schemas.microsoft.com/office/powerpoint/2010/main" val="1772495493"/>
      </p:ext>
    </p:extLst>
  </p:cSld>
  <p:clrMap bg1="lt1" tx1="dk1" bg2="lt2" tx2="dk2" accent1="accent1" accent2="accent2" accent3="accent3" accent4="accent4" accent5="accent5" accent6="accent6" hlink="hlink" folHlink="folHlink"/>
  <p:notesStyle>
    <a:lvl1pPr marL="0" algn="l" defTabSz="713161" rtl="0" eaLnBrk="1" latinLnBrk="0" hangingPunct="1">
      <a:defRPr kumimoji="1" sz="936" kern="1200">
        <a:solidFill>
          <a:schemeClr val="tx1"/>
        </a:solidFill>
        <a:latin typeface="Meiryo UI" panose="020B0604030504040204" pitchFamily="50" charset="-128"/>
        <a:ea typeface="Meiryo UI" panose="020B0604030504040204" pitchFamily="50" charset="-128"/>
        <a:cs typeface="+mn-cs"/>
      </a:defRPr>
    </a:lvl1pPr>
    <a:lvl2pPr marL="356582" algn="l" defTabSz="713161" rtl="0" eaLnBrk="1" latinLnBrk="0" hangingPunct="1">
      <a:defRPr kumimoji="1" sz="936" kern="1200">
        <a:solidFill>
          <a:schemeClr val="tx1"/>
        </a:solidFill>
        <a:latin typeface="Meiryo UI" panose="020B0604030504040204" pitchFamily="50" charset="-128"/>
        <a:ea typeface="Meiryo UI" panose="020B0604030504040204" pitchFamily="50" charset="-128"/>
        <a:cs typeface="+mn-cs"/>
      </a:defRPr>
    </a:lvl2pPr>
    <a:lvl3pPr marL="713161" algn="l" defTabSz="713161" rtl="0" eaLnBrk="1" latinLnBrk="0" hangingPunct="1">
      <a:defRPr kumimoji="1" sz="936" kern="1200">
        <a:solidFill>
          <a:schemeClr val="tx1"/>
        </a:solidFill>
        <a:latin typeface="Meiryo UI" panose="020B0604030504040204" pitchFamily="50" charset="-128"/>
        <a:ea typeface="Meiryo UI" panose="020B0604030504040204" pitchFamily="50" charset="-128"/>
        <a:cs typeface="+mn-cs"/>
      </a:defRPr>
    </a:lvl3pPr>
    <a:lvl4pPr marL="1069743" algn="l" defTabSz="713161" rtl="0" eaLnBrk="1" latinLnBrk="0" hangingPunct="1">
      <a:defRPr kumimoji="1" sz="936" kern="1200">
        <a:solidFill>
          <a:schemeClr val="tx1"/>
        </a:solidFill>
        <a:latin typeface="Meiryo UI" panose="020B0604030504040204" pitchFamily="50" charset="-128"/>
        <a:ea typeface="Meiryo UI" panose="020B0604030504040204" pitchFamily="50" charset="-128"/>
        <a:cs typeface="+mn-cs"/>
      </a:defRPr>
    </a:lvl4pPr>
    <a:lvl5pPr marL="1426322" algn="l" defTabSz="713161" rtl="0" eaLnBrk="1" latinLnBrk="0" hangingPunct="1">
      <a:defRPr kumimoji="1" sz="936" kern="1200">
        <a:solidFill>
          <a:schemeClr val="tx1"/>
        </a:solidFill>
        <a:latin typeface="Meiryo UI" panose="020B0604030504040204" pitchFamily="50" charset="-128"/>
        <a:ea typeface="Meiryo UI" panose="020B0604030504040204" pitchFamily="50" charset="-128"/>
        <a:cs typeface="+mn-cs"/>
      </a:defRPr>
    </a:lvl5pPr>
    <a:lvl6pPr marL="1782903" algn="l" defTabSz="713161" rtl="0" eaLnBrk="1" latinLnBrk="0" hangingPunct="1">
      <a:defRPr kumimoji="1" sz="936" kern="1200">
        <a:solidFill>
          <a:schemeClr val="tx1"/>
        </a:solidFill>
        <a:latin typeface="+mn-lt"/>
        <a:ea typeface="+mn-ea"/>
        <a:cs typeface="+mn-cs"/>
      </a:defRPr>
    </a:lvl6pPr>
    <a:lvl7pPr marL="2139483" algn="l" defTabSz="713161" rtl="0" eaLnBrk="1" latinLnBrk="0" hangingPunct="1">
      <a:defRPr kumimoji="1" sz="936" kern="1200">
        <a:solidFill>
          <a:schemeClr val="tx1"/>
        </a:solidFill>
        <a:latin typeface="+mn-lt"/>
        <a:ea typeface="+mn-ea"/>
        <a:cs typeface="+mn-cs"/>
      </a:defRPr>
    </a:lvl7pPr>
    <a:lvl8pPr marL="2496064" algn="l" defTabSz="713161" rtl="0" eaLnBrk="1" latinLnBrk="0" hangingPunct="1">
      <a:defRPr kumimoji="1" sz="936" kern="1200">
        <a:solidFill>
          <a:schemeClr val="tx1"/>
        </a:solidFill>
        <a:latin typeface="+mn-lt"/>
        <a:ea typeface="+mn-ea"/>
        <a:cs typeface="+mn-cs"/>
      </a:defRPr>
    </a:lvl8pPr>
    <a:lvl9pPr marL="2852645" algn="l" defTabSz="713161" rtl="0" eaLnBrk="1" latinLnBrk="0" hangingPunct="1">
      <a:defRPr kumimoji="1"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a:xfrm>
            <a:off x="673576" y="4747964"/>
            <a:ext cx="5388610" cy="388486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2022</a:t>
            </a:r>
            <a:r>
              <a:rPr kumimoji="1" lang="ja-JP" altLang="en-US" sz="1800" dirty="0"/>
              <a:t>年９月１７日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今年度グローバル補助金プロジェクト委員会、委員長を拝命致しました、神　正臣です</a:t>
            </a:r>
            <a:endParaRPr kumimoji="1" lang="en-US" altLang="ja-JP"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所属クラブは、柏南ロータリークラブです</a:t>
            </a:r>
            <a:endParaRPr kumimoji="1" lang="en-US" altLang="ja-JP"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今回はグローバル補助金の申請についてお話させて頂きます。</a:t>
            </a:r>
            <a:endParaRPr kumimoji="1" lang="en-US" altLang="ja-JP"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AE099-143B-48DF-910F-F4EA4A15320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213911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a:xfrm>
            <a:off x="673576" y="4747964"/>
            <a:ext cx="5388610" cy="388486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DDF</a:t>
            </a:r>
            <a:r>
              <a:rPr kumimoji="1" lang="ja-JP" altLang="en-US" dirty="0"/>
              <a:t>拠出とか、</a:t>
            </a:r>
            <a:r>
              <a:rPr kumimoji="1" lang="en-US" altLang="ja-JP" dirty="0"/>
              <a:t>WF</a:t>
            </a:r>
            <a:r>
              <a:rPr kumimoji="1" lang="ja-JP" altLang="en-US" dirty="0"/>
              <a:t>上乗せ金とか、この辺りが分かりずらいという事で、</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こちら資金計算表です。マイロータリー内で開く事が可能です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実際私がケニアプロジェクトをやった時にも使いました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此処に其々の</a:t>
            </a:r>
            <a:r>
              <a:rPr kumimoji="1" lang="en-US" altLang="ja-JP" dirty="0"/>
              <a:t>DDF</a:t>
            </a:r>
            <a:r>
              <a:rPr kumimoji="1" lang="ja-JP" altLang="en-US" dirty="0"/>
              <a:t>拠出、クラブ拠出を入力すると自動で総額を計算してくれます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AE099-143B-48DF-910F-F4EA4A15320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936035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a:xfrm>
            <a:off x="673576" y="4747964"/>
            <a:ext cx="5388610" cy="388486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重点分野　その１</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・平和構築と紛争予防　</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AE099-143B-48DF-910F-F4EA4A15320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778950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a:xfrm>
            <a:off x="673576" y="4747964"/>
            <a:ext cx="5388610" cy="388486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重点分野　その１</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・平和構築と紛争予防　</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AE099-143B-48DF-910F-F4EA4A15320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443406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a:xfrm>
            <a:off x="673576" y="4747964"/>
            <a:ext cx="5388610" cy="388486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重点分野　その１</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・平和構築と紛争予防　</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AE099-143B-48DF-910F-F4EA4A15320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347722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a:xfrm>
            <a:off x="673576" y="4747964"/>
            <a:ext cx="5388610" cy="388486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重点分野　その１</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・平和構築と紛争予防　</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AE099-143B-48DF-910F-F4EA4A15320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425184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a:xfrm>
            <a:off x="673576" y="4747964"/>
            <a:ext cx="5388610" cy="388486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重点分野　その１</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・平和構築と紛争予防　</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AE099-143B-48DF-910F-F4EA4A15320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72561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a:xfrm>
            <a:off x="673576" y="4747964"/>
            <a:ext cx="5388610" cy="388486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重点分野　その１</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・平和構築と紛争予防　</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AE099-143B-48DF-910F-F4EA4A15320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855591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a:xfrm>
            <a:off x="673576" y="4747964"/>
            <a:ext cx="5388610" cy="388486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重点分野　その１</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・平和構築と紛争予防　</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AE099-143B-48DF-910F-F4EA4A15320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313125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a:xfrm>
            <a:off x="673576" y="4747964"/>
            <a:ext cx="5388610" cy="388486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重点分野　その１</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・平和構築と紛争予防　</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AE099-143B-48DF-910F-F4EA4A15320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324069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a:xfrm>
            <a:off x="673576" y="4747964"/>
            <a:ext cx="5388610" cy="388486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重点分野　その１</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・平和構築と紛争予防　</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AE099-143B-48DF-910F-F4EA4A15320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3978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a:xfrm>
            <a:off x="673576" y="4747964"/>
            <a:ext cx="5388610" cy="388486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2022</a:t>
            </a:r>
            <a:r>
              <a:rPr kumimoji="1" lang="ja-JP" altLang="en-US" sz="1800" dirty="0"/>
              <a:t>年９月１７日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今年度グローバル補助金プロジェクト委員会、委員長を拝命致しました、神　正臣です</a:t>
            </a:r>
            <a:endParaRPr kumimoji="1" lang="en-US" altLang="ja-JP"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所属クラブは、柏南ロータリークラブです</a:t>
            </a:r>
            <a:endParaRPr kumimoji="1" lang="en-US" altLang="ja-JP"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今回はグローバル補助金の申請についてお話させて頂きます。</a:t>
            </a:r>
            <a:endParaRPr kumimoji="1" lang="en-US" altLang="ja-JP"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AE099-143B-48DF-910F-F4EA4A15320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317056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a:xfrm>
            <a:off x="673576" y="4747964"/>
            <a:ext cx="5388610" cy="388486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重点分野　その１</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・平和構築と紛争予防　</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AE099-143B-48DF-910F-F4EA4A15320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732960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a:xfrm>
            <a:off x="673576" y="4747964"/>
            <a:ext cx="5388610" cy="388486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重点分野　その１</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・平和構築と紛争予防　</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AE099-143B-48DF-910F-F4EA4A15320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471628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a:xfrm>
            <a:off x="673576" y="4747964"/>
            <a:ext cx="5388610" cy="388486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重点分野　その１</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・平和構築と紛争予防　</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AE099-143B-48DF-910F-F4EA4A15320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951374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a:xfrm>
            <a:off x="673576" y="4747964"/>
            <a:ext cx="5388610" cy="388486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更に</a:t>
            </a:r>
            <a:r>
              <a:rPr kumimoji="1" lang="en-US" altLang="ja-JP" sz="1800" dirty="0"/>
              <a:t>GG</a:t>
            </a:r>
            <a:r>
              <a:rPr kumimoji="1" lang="ja-JP" altLang="en-US" sz="1800" dirty="0"/>
              <a:t>の使用条件です　具体的には</a:t>
            </a:r>
            <a:endParaRPr kumimoji="1" lang="en-US" altLang="ja-JP"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a:t>
            </a:r>
            <a:r>
              <a:rPr kumimoji="1" lang="en-US" altLang="ja-JP" sz="1800" dirty="0">
                <a:solidFill>
                  <a:srgbClr val="FF0000"/>
                </a:solidFill>
              </a:rPr>
              <a:t>MOU</a:t>
            </a:r>
            <a:r>
              <a:rPr kumimoji="1" lang="ja-JP" altLang="en-US" sz="1800" dirty="0">
                <a:solidFill>
                  <a:srgbClr val="FF0000"/>
                </a:solidFill>
              </a:rPr>
              <a:t>の締結</a:t>
            </a:r>
            <a:r>
              <a:rPr kumimoji="1" lang="en-US" altLang="ja-JP" sz="1800" dirty="0"/>
              <a:t>】【</a:t>
            </a:r>
            <a:r>
              <a:rPr kumimoji="1" lang="ja-JP" altLang="en-US" sz="1800" dirty="0">
                <a:solidFill>
                  <a:srgbClr val="FF0000"/>
                </a:solidFill>
              </a:rPr>
              <a:t>補助金管理セミナーへの参加</a:t>
            </a:r>
            <a:r>
              <a:rPr kumimoji="1" lang="en-US" altLang="ja-JP" sz="1800" dirty="0"/>
              <a:t>】【</a:t>
            </a:r>
            <a:r>
              <a:rPr kumimoji="1" lang="ja-JP" altLang="en-US" sz="1800" dirty="0"/>
              <a:t>地区による追加要件を満たす</a:t>
            </a:r>
            <a:r>
              <a:rPr kumimoji="1" lang="en-US" altLang="ja-JP" sz="1800" dirty="0"/>
              <a:t>】</a:t>
            </a:r>
            <a:r>
              <a:rPr kumimoji="1" lang="ja-JP" altLang="en-US" sz="1800" dirty="0"/>
              <a:t>　　</a:t>
            </a:r>
            <a:endParaRPr kumimoji="1" lang="en-US" altLang="ja-JP"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AE099-143B-48DF-910F-F4EA4A15320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403866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a:xfrm>
            <a:off x="673576" y="4747964"/>
            <a:ext cx="5388610" cy="388486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重点分野　その１</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・平和構築と紛争予防　</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AE099-143B-48DF-910F-F4EA4A15320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534719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a:xfrm>
            <a:off x="673576" y="4747964"/>
            <a:ext cx="5388610" cy="388486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始めに「グローバル補助金の使用条件」に付いてです</a:t>
            </a:r>
            <a:endParaRPr kumimoji="1" lang="en-US" altLang="ja-JP"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GG</a:t>
            </a:r>
            <a:r>
              <a:rPr kumimoji="1" lang="ja-JP" altLang="en-US" sz="1800" dirty="0"/>
              <a:t>は　援助国　と　実施国のつまり２つのロータリークラブの協力が必要です</a:t>
            </a:r>
            <a:endParaRPr kumimoji="1" lang="en-US" altLang="ja-JP"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AE099-143B-48DF-910F-F4EA4A15320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919408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a:xfrm>
            <a:off x="673576" y="4747964"/>
            <a:ext cx="5388610" cy="388486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更に</a:t>
            </a:r>
            <a:r>
              <a:rPr kumimoji="1" lang="en-US" altLang="ja-JP" sz="1800" dirty="0"/>
              <a:t>GG</a:t>
            </a:r>
            <a:r>
              <a:rPr kumimoji="1" lang="ja-JP" altLang="en-US" sz="1800" dirty="0"/>
              <a:t>の使用条件です　具体的には</a:t>
            </a:r>
            <a:endParaRPr kumimoji="1" lang="en-US" altLang="ja-JP"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t>【</a:t>
            </a:r>
            <a:r>
              <a:rPr kumimoji="1" lang="en-US" altLang="ja-JP" sz="1800" dirty="0">
                <a:solidFill>
                  <a:srgbClr val="FF0000"/>
                </a:solidFill>
              </a:rPr>
              <a:t>MOU</a:t>
            </a:r>
            <a:r>
              <a:rPr kumimoji="1" lang="ja-JP" altLang="en-US" sz="1800" dirty="0">
                <a:solidFill>
                  <a:srgbClr val="FF0000"/>
                </a:solidFill>
              </a:rPr>
              <a:t>の締結</a:t>
            </a:r>
            <a:r>
              <a:rPr kumimoji="1" lang="en-US" altLang="ja-JP" sz="1800" dirty="0"/>
              <a:t>】【</a:t>
            </a:r>
            <a:r>
              <a:rPr kumimoji="1" lang="ja-JP" altLang="en-US" sz="1800" dirty="0">
                <a:solidFill>
                  <a:srgbClr val="FF0000"/>
                </a:solidFill>
              </a:rPr>
              <a:t>補助金管理セミナーへの参加</a:t>
            </a:r>
            <a:r>
              <a:rPr kumimoji="1" lang="en-US" altLang="ja-JP" sz="1800" dirty="0"/>
              <a:t>】【</a:t>
            </a:r>
            <a:r>
              <a:rPr kumimoji="1" lang="ja-JP" altLang="en-US" sz="1800" dirty="0"/>
              <a:t>地区による追加要件を満たす</a:t>
            </a:r>
            <a:r>
              <a:rPr kumimoji="1" lang="en-US" altLang="ja-JP" sz="1800" dirty="0"/>
              <a:t>】</a:t>
            </a:r>
            <a:r>
              <a:rPr kumimoji="1" lang="ja-JP" altLang="en-US" sz="1800" dirty="0"/>
              <a:t>　　</a:t>
            </a:r>
            <a:endParaRPr kumimoji="1" lang="en-US" altLang="ja-JP"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AE099-143B-48DF-910F-F4EA4A15320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987254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a:xfrm>
            <a:off x="673576" y="4747964"/>
            <a:ext cx="5388610" cy="388486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次に　「グローバル補助金の要件」ですが</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・重点分野に該当すること　</a:t>
            </a:r>
            <a:r>
              <a:rPr kumimoji="1" lang="en-US" altLang="ja-JP" dirty="0"/>
              <a:t>※</a:t>
            </a:r>
            <a:r>
              <a:rPr kumimoji="1" lang="ja-JP" altLang="en-US" dirty="0"/>
              <a:t>１</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・持続可能で活動成果が長期的に持続すること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・測定可能な目標を持っていること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・事前に地域社会のニーズを調査すること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・ロータリアンと地域社会の人々の積極的参加</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・「授与と受諾の条件」の遵守</a:t>
            </a:r>
            <a:r>
              <a:rPr kumimoji="1" lang="en-US" altLang="ja-JP" dirty="0"/>
              <a:t>(</a:t>
            </a:r>
            <a:r>
              <a:rPr kumimoji="1" lang="ja-JP" altLang="en-US" dirty="0"/>
              <a:t>じゅんしゅ</a:t>
            </a:r>
            <a:r>
              <a:rPr kumimoji="1" lang="en-US" altLang="ja-JP" dirty="0"/>
              <a:t>)(P103)</a:t>
            </a: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次ページ</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AE099-143B-48DF-910F-F4EA4A15320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047775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a:xfrm>
            <a:off x="673576" y="4747964"/>
            <a:ext cx="5388610" cy="388486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重点分野　その１</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・平和構築と紛争予防　</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AE099-143B-48DF-910F-F4EA4A15320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938167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a:xfrm>
            <a:off x="673576" y="4747964"/>
            <a:ext cx="5388610" cy="388486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グローバル補助金の最低予算は＄</a:t>
            </a:r>
            <a:r>
              <a:rPr kumimoji="1" lang="en-US" altLang="ja-JP" dirty="0"/>
              <a:t>30,000</a:t>
            </a:r>
            <a:r>
              <a:rPr kumimoji="1" lang="ja-JP" altLang="en-US" dirty="0"/>
              <a:t>となっております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a:t>
            </a:r>
            <a:r>
              <a:rPr kumimoji="1" lang="en-US" altLang="ja-JP" dirty="0"/>
              <a:t>30,000</a:t>
            </a:r>
            <a:r>
              <a:rPr kumimoji="1" lang="ja-JP" altLang="en-US" dirty="0"/>
              <a:t>がどの様に構成されていれば良いかですが</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DDF</a:t>
            </a:r>
            <a:r>
              <a:rPr kumimoji="1" lang="ja-JP" altLang="en-US" dirty="0"/>
              <a:t>の拠出 と </a:t>
            </a:r>
            <a:r>
              <a:rPr kumimoji="1" lang="en-US" altLang="ja-JP" dirty="0"/>
              <a:t>WF</a:t>
            </a:r>
            <a:r>
              <a:rPr kumimoji="1" lang="ja-JP" altLang="en-US" dirty="0"/>
              <a:t>上乗せ金</a:t>
            </a:r>
            <a:r>
              <a:rPr kumimoji="1" lang="en-US" altLang="ja-JP" dirty="0"/>
              <a:t>(80</a:t>
            </a:r>
            <a:r>
              <a:rPr kumimoji="1" lang="ja-JP" altLang="en-US" dirty="0"/>
              <a:t>％</a:t>
            </a:r>
            <a:r>
              <a:rPr kumimoji="1" lang="en-US" altLang="ja-JP" dirty="0"/>
              <a:t>)</a:t>
            </a:r>
            <a:r>
              <a:rPr kumimoji="1" lang="ja-JP" altLang="en-US" dirty="0"/>
              <a:t>にクラブ拠出を合わせた合計が＄</a:t>
            </a:r>
            <a:r>
              <a:rPr kumimoji="1" lang="en-US" altLang="ja-JP" dirty="0"/>
              <a:t>30,000</a:t>
            </a:r>
            <a:r>
              <a:rPr kumimoji="1" lang="ja-JP" altLang="en-US" dirty="0"/>
              <a:t>に達していればよいので</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当地区では、</a:t>
            </a:r>
            <a:r>
              <a:rPr kumimoji="1" lang="en-US" altLang="ja-JP" dirty="0"/>
              <a:t>DDF</a:t>
            </a:r>
            <a:r>
              <a:rPr kumimoji="1" lang="ja-JP" altLang="en-US" dirty="0"/>
              <a:t>拠出＄</a:t>
            </a:r>
            <a:r>
              <a:rPr kumimoji="1" lang="en-US" altLang="ja-JP" dirty="0"/>
              <a:t>20,000</a:t>
            </a:r>
            <a:r>
              <a:rPr kumimoji="1" lang="ja-JP" altLang="en-US" dirty="0"/>
              <a:t>　それに対する</a:t>
            </a:r>
            <a:r>
              <a:rPr kumimoji="1" lang="en-US" altLang="ja-JP" dirty="0"/>
              <a:t>WF</a:t>
            </a:r>
            <a:r>
              <a:rPr kumimoji="1" lang="ja-JP" altLang="en-US" dirty="0"/>
              <a:t>上乗せ金＄</a:t>
            </a:r>
            <a:r>
              <a:rPr kumimoji="1" lang="en-US" altLang="ja-JP" dirty="0"/>
              <a:t>16,000</a:t>
            </a:r>
            <a:r>
              <a:rPr kumimoji="1" lang="ja-JP" altLang="en-US" dirty="0"/>
              <a:t>となり、この時点で最低予算に達しますので</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最低予算はクリアという事になります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AE099-143B-48DF-910F-F4EA4A15320F}"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704713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8067C3B-957B-4AE7-9ACC-8371FBB409B4}" type="datetimeFigureOut">
              <a:rPr kumimoji="1" lang="ja-JP" altLang="en-US" smtClean="0"/>
              <a:t>2024/2/3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E7939-278F-4210-922A-0AE9232857EE}" type="slidenum">
              <a:rPr kumimoji="1" lang="ja-JP" altLang="en-US" smtClean="0"/>
              <a:t>‹#›</a:t>
            </a:fld>
            <a:endParaRPr kumimoji="1" lang="ja-JP" altLang="en-US"/>
          </a:p>
        </p:txBody>
      </p:sp>
    </p:spTree>
    <p:extLst>
      <p:ext uri="{BB962C8B-B14F-4D97-AF65-F5344CB8AC3E}">
        <p14:creationId xmlns:p14="http://schemas.microsoft.com/office/powerpoint/2010/main" val="2910171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067C3B-957B-4AE7-9ACC-8371FBB409B4}" type="datetimeFigureOut">
              <a:rPr kumimoji="1" lang="ja-JP" altLang="en-US" smtClean="0"/>
              <a:t>2024/2/3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E7939-278F-4210-922A-0AE9232857EE}" type="slidenum">
              <a:rPr kumimoji="1" lang="ja-JP" altLang="en-US" smtClean="0"/>
              <a:t>‹#›</a:t>
            </a:fld>
            <a:endParaRPr kumimoji="1" lang="ja-JP" altLang="en-US"/>
          </a:p>
        </p:txBody>
      </p:sp>
    </p:spTree>
    <p:extLst>
      <p:ext uri="{BB962C8B-B14F-4D97-AF65-F5344CB8AC3E}">
        <p14:creationId xmlns:p14="http://schemas.microsoft.com/office/powerpoint/2010/main" val="889391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067C3B-957B-4AE7-9ACC-8371FBB409B4}" type="datetimeFigureOut">
              <a:rPr kumimoji="1" lang="ja-JP" altLang="en-US" smtClean="0"/>
              <a:t>2024/2/3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E7939-278F-4210-922A-0AE9232857EE}" type="slidenum">
              <a:rPr kumimoji="1" lang="ja-JP" altLang="en-US" smtClean="0"/>
              <a:t>‹#›</a:t>
            </a:fld>
            <a:endParaRPr kumimoji="1" lang="ja-JP" altLang="en-US"/>
          </a:p>
        </p:txBody>
      </p:sp>
    </p:spTree>
    <p:extLst>
      <p:ext uri="{BB962C8B-B14F-4D97-AF65-F5344CB8AC3E}">
        <p14:creationId xmlns:p14="http://schemas.microsoft.com/office/powerpoint/2010/main" val="103621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067C3B-957B-4AE7-9ACC-8371FBB409B4}" type="datetimeFigureOut">
              <a:rPr kumimoji="1" lang="ja-JP" altLang="en-US" smtClean="0"/>
              <a:t>2024/2/3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E7939-278F-4210-922A-0AE9232857EE}" type="slidenum">
              <a:rPr kumimoji="1" lang="ja-JP" altLang="en-US" smtClean="0"/>
              <a:t>‹#›</a:t>
            </a:fld>
            <a:endParaRPr kumimoji="1" lang="ja-JP" altLang="en-US"/>
          </a:p>
        </p:txBody>
      </p:sp>
    </p:spTree>
    <p:extLst>
      <p:ext uri="{BB962C8B-B14F-4D97-AF65-F5344CB8AC3E}">
        <p14:creationId xmlns:p14="http://schemas.microsoft.com/office/powerpoint/2010/main" val="140800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067C3B-957B-4AE7-9ACC-8371FBB409B4}" type="datetimeFigureOut">
              <a:rPr kumimoji="1" lang="ja-JP" altLang="en-US" smtClean="0"/>
              <a:t>2024/2/3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1EE7939-278F-4210-922A-0AE9232857EE}" type="slidenum">
              <a:rPr kumimoji="1" lang="ja-JP" altLang="en-US" smtClean="0"/>
              <a:t>‹#›</a:t>
            </a:fld>
            <a:endParaRPr kumimoji="1" lang="ja-JP" altLang="en-US"/>
          </a:p>
        </p:txBody>
      </p:sp>
    </p:spTree>
    <p:extLst>
      <p:ext uri="{BB962C8B-B14F-4D97-AF65-F5344CB8AC3E}">
        <p14:creationId xmlns:p14="http://schemas.microsoft.com/office/powerpoint/2010/main" val="1409951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8067C3B-957B-4AE7-9ACC-8371FBB409B4}" type="datetimeFigureOut">
              <a:rPr kumimoji="1" lang="ja-JP" altLang="en-US" smtClean="0"/>
              <a:t>2024/2/3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EE7939-278F-4210-922A-0AE9232857EE}" type="slidenum">
              <a:rPr kumimoji="1" lang="ja-JP" altLang="en-US" smtClean="0"/>
              <a:t>‹#›</a:t>
            </a:fld>
            <a:endParaRPr kumimoji="1" lang="ja-JP" altLang="en-US"/>
          </a:p>
        </p:txBody>
      </p:sp>
    </p:spTree>
    <p:extLst>
      <p:ext uri="{BB962C8B-B14F-4D97-AF65-F5344CB8AC3E}">
        <p14:creationId xmlns:p14="http://schemas.microsoft.com/office/powerpoint/2010/main" val="3770539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8067C3B-957B-4AE7-9ACC-8371FBB409B4}" type="datetimeFigureOut">
              <a:rPr kumimoji="1" lang="ja-JP" altLang="en-US" smtClean="0"/>
              <a:t>2024/2/3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1EE7939-278F-4210-922A-0AE9232857EE}" type="slidenum">
              <a:rPr kumimoji="1" lang="ja-JP" altLang="en-US" smtClean="0"/>
              <a:t>‹#›</a:t>
            </a:fld>
            <a:endParaRPr kumimoji="1" lang="ja-JP" altLang="en-US"/>
          </a:p>
        </p:txBody>
      </p:sp>
    </p:spTree>
    <p:extLst>
      <p:ext uri="{BB962C8B-B14F-4D97-AF65-F5344CB8AC3E}">
        <p14:creationId xmlns:p14="http://schemas.microsoft.com/office/powerpoint/2010/main" val="1456770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8067C3B-957B-4AE7-9ACC-8371FBB409B4}" type="datetimeFigureOut">
              <a:rPr kumimoji="1" lang="ja-JP" altLang="en-US" smtClean="0"/>
              <a:t>2024/2/3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1EE7939-278F-4210-922A-0AE9232857EE}" type="slidenum">
              <a:rPr kumimoji="1" lang="ja-JP" altLang="en-US" smtClean="0"/>
              <a:t>‹#›</a:t>
            </a:fld>
            <a:endParaRPr kumimoji="1" lang="ja-JP" altLang="en-US"/>
          </a:p>
        </p:txBody>
      </p:sp>
    </p:spTree>
    <p:extLst>
      <p:ext uri="{BB962C8B-B14F-4D97-AF65-F5344CB8AC3E}">
        <p14:creationId xmlns:p14="http://schemas.microsoft.com/office/powerpoint/2010/main" val="3464777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067C3B-957B-4AE7-9ACC-8371FBB409B4}" type="datetimeFigureOut">
              <a:rPr kumimoji="1" lang="ja-JP" altLang="en-US" smtClean="0"/>
              <a:t>2024/2/3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1EE7939-278F-4210-922A-0AE9232857EE}" type="slidenum">
              <a:rPr kumimoji="1" lang="ja-JP" altLang="en-US" smtClean="0"/>
              <a:t>‹#›</a:t>
            </a:fld>
            <a:endParaRPr kumimoji="1" lang="ja-JP" altLang="en-US"/>
          </a:p>
        </p:txBody>
      </p:sp>
    </p:spTree>
    <p:extLst>
      <p:ext uri="{BB962C8B-B14F-4D97-AF65-F5344CB8AC3E}">
        <p14:creationId xmlns:p14="http://schemas.microsoft.com/office/powerpoint/2010/main" val="37858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067C3B-957B-4AE7-9ACC-8371FBB409B4}" type="datetimeFigureOut">
              <a:rPr kumimoji="1" lang="ja-JP" altLang="en-US" smtClean="0"/>
              <a:t>2024/2/3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EE7939-278F-4210-922A-0AE9232857EE}" type="slidenum">
              <a:rPr kumimoji="1" lang="ja-JP" altLang="en-US" smtClean="0"/>
              <a:t>‹#›</a:t>
            </a:fld>
            <a:endParaRPr kumimoji="1" lang="ja-JP" altLang="en-US"/>
          </a:p>
        </p:txBody>
      </p:sp>
    </p:spTree>
    <p:extLst>
      <p:ext uri="{BB962C8B-B14F-4D97-AF65-F5344CB8AC3E}">
        <p14:creationId xmlns:p14="http://schemas.microsoft.com/office/powerpoint/2010/main" val="262036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067C3B-957B-4AE7-9ACC-8371FBB409B4}" type="datetimeFigureOut">
              <a:rPr kumimoji="1" lang="ja-JP" altLang="en-US" smtClean="0"/>
              <a:t>2024/2/3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1EE7939-278F-4210-922A-0AE9232857EE}" type="slidenum">
              <a:rPr kumimoji="1" lang="ja-JP" altLang="en-US" smtClean="0"/>
              <a:t>‹#›</a:t>
            </a:fld>
            <a:endParaRPr kumimoji="1" lang="ja-JP" altLang="en-US"/>
          </a:p>
        </p:txBody>
      </p:sp>
    </p:spTree>
    <p:extLst>
      <p:ext uri="{BB962C8B-B14F-4D97-AF65-F5344CB8AC3E}">
        <p14:creationId xmlns:p14="http://schemas.microsoft.com/office/powerpoint/2010/main" val="8874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E222B-5681-4F4B-9E10-DC4FB5B9D026}" type="datetime1">
              <a:rPr lang="ja-JP" altLang="en-US" noProof="0" smtClean="0"/>
              <a:t>2024/2/3</a:t>
            </a:fld>
            <a:endParaRPr lang="ja-JP" altLang="en-US" noProof="0"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noProof="0"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altLang="ja-JP" noProof="0" smtClean="0"/>
              <a:pPr/>
              <a:t>‹#›</a:t>
            </a:fld>
            <a:endParaRPr lang="ja-JP" altLang="en-US" noProof="0" dirty="0"/>
          </a:p>
        </p:txBody>
      </p:sp>
    </p:spTree>
    <p:extLst>
      <p:ext uri="{BB962C8B-B14F-4D97-AF65-F5344CB8AC3E}">
        <p14:creationId xmlns:p14="http://schemas.microsoft.com/office/powerpoint/2010/main" val="203609321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7.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photophoto.cn/pic/22753992.html" TargetMode="External"/><Relationship Id="rId5" Type="http://schemas.openxmlformats.org/officeDocument/2006/relationships/image" Target="../media/image8.jpg"/><Relationship Id="rId4" Type="http://schemas.openxmlformats.org/officeDocument/2006/relationships/hyperlink" Target="https://soshirenmei.miraheze.org/wiki/%E6%97%A5%E6%9C%AC%E5%9B%B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A1B4BAA-3266-4A06-9476-F6BC9DE3C309}"/>
              </a:ext>
            </a:extLst>
          </p:cNvPr>
          <p:cNvSpPr/>
          <p:nvPr/>
        </p:nvSpPr>
        <p:spPr>
          <a:xfrm>
            <a:off x="122057" y="623614"/>
            <a:ext cx="583739" cy="583739"/>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4568"/>
            <a:endParaRPr kumimoji="1" lang="ja-JP" altLang="en-US" sz="1427" dirty="0">
              <a:solidFill>
                <a:prstClr val="white"/>
              </a:solidFill>
              <a:latin typeface="Calibri" panose="020F0502020204030204"/>
              <a:ea typeface="ＭＳ Ｐゴシック" panose="020B0600070205080204" pitchFamily="50" charset="-128"/>
            </a:endParaRPr>
          </a:p>
        </p:txBody>
      </p:sp>
      <p:sp>
        <p:nvSpPr>
          <p:cNvPr id="5" name="タイトル 4">
            <a:extLst>
              <a:ext uri="{FF2B5EF4-FFF2-40B4-BE49-F238E27FC236}">
                <a16:creationId xmlns:a16="http://schemas.microsoft.com/office/drawing/2014/main" id="{2B049F8B-7BC1-45AF-AE20-10A1789CB2CE}"/>
              </a:ext>
            </a:extLst>
          </p:cNvPr>
          <p:cNvSpPr>
            <a:spLocks noGrp="1"/>
          </p:cNvSpPr>
          <p:nvPr>
            <p:ph type="title"/>
          </p:nvPr>
        </p:nvSpPr>
        <p:spPr>
          <a:xfrm>
            <a:off x="804072" y="644769"/>
            <a:ext cx="8297858" cy="583739"/>
          </a:xfrm>
        </p:spPr>
        <p:txBody>
          <a:bodyPr>
            <a:noAutofit/>
          </a:bodyPr>
          <a:lstStyle/>
          <a:p>
            <a:r>
              <a:rPr lang="ja-JP" altLang="en-US" sz="3901" b="1" dirty="0">
                <a:solidFill>
                  <a:srgbClr val="0000FF"/>
                </a:solidFill>
                <a:latin typeface="メイリオ" panose="020B0604030504040204" pitchFamily="50" charset="-128"/>
                <a:ea typeface="メイリオ" panose="020B0604030504040204" pitchFamily="50" charset="-128"/>
              </a:rPr>
              <a:t>グローバル</a:t>
            </a:r>
            <a:r>
              <a:rPr lang="ja-JP" altLang="en-US" b="1" dirty="0">
                <a:solidFill>
                  <a:srgbClr val="0000FF"/>
                </a:solidFill>
                <a:latin typeface="メイリオ" panose="020B0604030504040204" pitchFamily="50" charset="-128"/>
                <a:ea typeface="メイリオ" panose="020B0604030504040204" pitchFamily="50" charset="-128"/>
              </a:rPr>
              <a:t>補助金の申請</a:t>
            </a:r>
          </a:p>
        </p:txBody>
      </p:sp>
      <p:sp>
        <p:nvSpPr>
          <p:cNvPr id="8" name="コンテンツ プレースホルダー 2">
            <a:extLst>
              <a:ext uri="{FF2B5EF4-FFF2-40B4-BE49-F238E27FC236}">
                <a16:creationId xmlns:a16="http://schemas.microsoft.com/office/drawing/2014/main" id="{C3ABB7B3-956B-47FD-B83E-8AC6691A692D}"/>
              </a:ext>
            </a:extLst>
          </p:cNvPr>
          <p:cNvSpPr txBox="1">
            <a:spLocks/>
          </p:cNvSpPr>
          <p:nvPr/>
        </p:nvSpPr>
        <p:spPr>
          <a:xfrm>
            <a:off x="705799" y="3274006"/>
            <a:ext cx="8494410" cy="218581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428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9" name="コンテンツ プレースホルダー 2">
            <a:extLst>
              <a:ext uri="{FF2B5EF4-FFF2-40B4-BE49-F238E27FC236}">
                <a16:creationId xmlns:a16="http://schemas.microsoft.com/office/drawing/2014/main" id="{287E5CA8-8774-4108-A166-BDAE0488E480}"/>
              </a:ext>
            </a:extLst>
          </p:cNvPr>
          <p:cNvSpPr txBox="1">
            <a:spLocks/>
          </p:cNvSpPr>
          <p:nvPr/>
        </p:nvSpPr>
        <p:spPr>
          <a:xfrm>
            <a:off x="705799" y="4854131"/>
            <a:ext cx="8494410" cy="74253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3486"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10" name="図 9">
            <a:extLst>
              <a:ext uri="{FF2B5EF4-FFF2-40B4-BE49-F238E27FC236}">
                <a16:creationId xmlns:a16="http://schemas.microsoft.com/office/drawing/2014/main" id="{F5F9EBC9-D6E7-4114-B4DE-0192B4CBF8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917" y="2176503"/>
            <a:ext cx="5514083" cy="2383678"/>
          </a:xfrm>
          <a:prstGeom prst="rect">
            <a:avLst/>
          </a:prstGeom>
        </p:spPr>
      </p:pic>
      <p:sp>
        <p:nvSpPr>
          <p:cNvPr id="3" name="テキスト ボックス 2">
            <a:extLst>
              <a:ext uri="{FF2B5EF4-FFF2-40B4-BE49-F238E27FC236}">
                <a16:creationId xmlns:a16="http://schemas.microsoft.com/office/drawing/2014/main" id="{FDC59858-4DB4-46AF-A835-3229D49819A6}"/>
              </a:ext>
            </a:extLst>
          </p:cNvPr>
          <p:cNvSpPr txBox="1"/>
          <p:nvPr/>
        </p:nvSpPr>
        <p:spPr>
          <a:xfrm>
            <a:off x="122057" y="5120546"/>
            <a:ext cx="5113441" cy="1268552"/>
          </a:xfrm>
          <a:prstGeom prst="rect">
            <a:avLst/>
          </a:prstGeom>
          <a:noFill/>
        </p:spPr>
        <p:txBody>
          <a:bodyPr wrap="square" rtlCol="0">
            <a:spAutoFit/>
          </a:bodyPr>
          <a:lstStyle/>
          <a:p>
            <a:r>
              <a:rPr kumimoji="1" lang="en-US" altLang="ja-JP" sz="1911" b="1" dirty="0">
                <a:latin typeface="メイリオ" panose="020B0604030504040204" pitchFamily="50" charset="-128"/>
                <a:ea typeface="メイリオ" panose="020B0604030504040204" pitchFamily="50" charset="-128"/>
              </a:rPr>
              <a:t>2024</a:t>
            </a:r>
            <a:r>
              <a:rPr kumimoji="1" lang="ja-JP" altLang="en-US" sz="1911" b="1" dirty="0">
                <a:latin typeface="メイリオ" panose="020B0604030504040204" pitchFamily="50" charset="-128"/>
                <a:ea typeface="メイリオ" panose="020B0604030504040204" pitchFamily="50" charset="-128"/>
              </a:rPr>
              <a:t>年２月３日 </a:t>
            </a:r>
            <a:r>
              <a:rPr kumimoji="1" lang="en-US" altLang="ja-JP" sz="1911" b="1" dirty="0">
                <a:latin typeface="メイリオ" panose="020B0604030504040204" pitchFamily="50" charset="-128"/>
                <a:ea typeface="メイリオ" panose="020B0604030504040204" pitchFamily="50" charset="-128"/>
              </a:rPr>
              <a:t>2790</a:t>
            </a:r>
            <a:r>
              <a:rPr kumimoji="1" lang="ja-JP" altLang="en-US" sz="1911" b="1" dirty="0">
                <a:latin typeface="メイリオ" panose="020B0604030504040204" pitchFamily="50" charset="-128"/>
                <a:ea typeface="メイリオ" panose="020B0604030504040204" pitchFamily="50" charset="-128"/>
              </a:rPr>
              <a:t>地区 </a:t>
            </a:r>
            <a:r>
              <a:rPr kumimoji="1" lang="en-US" altLang="ja-JP" sz="1911" b="1" dirty="0">
                <a:latin typeface="メイリオ" panose="020B0604030504040204" pitchFamily="50" charset="-128"/>
                <a:ea typeface="メイリオ" panose="020B0604030504040204" pitchFamily="50" charset="-128"/>
              </a:rPr>
              <a:t>2024-25</a:t>
            </a:r>
            <a:r>
              <a:rPr kumimoji="1" lang="ja-JP" altLang="en-US" sz="1911" b="1" dirty="0">
                <a:latin typeface="メイリオ" panose="020B0604030504040204" pitchFamily="50" charset="-128"/>
                <a:ea typeface="メイリオ" panose="020B0604030504040204" pitchFamily="50" charset="-128"/>
              </a:rPr>
              <a:t>年度</a:t>
            </a:r>
            <a:endParaRPr kumimoji="1" lang="en-US" altLang="ja-JP" sz="1911" b="1" dirty="0">
              <a:latin typeface="メイリオ" panose="020B0604030504040204" pitchFamily="50" charset="-128"/>
              <a:ea typeface="メイリオ" panose="020B0604030504040204" pitchFamily="50" charset="-128"/>
            </a:endParaRPr>
          </a:p>
          <a:p>
            <a:r>
              <a:rPr kumimoji="1" lang="ja-JP" altLang="en-US" sz="1911" b="1" dirty="0">
                <a:latin typeface="メイリオ" panose="020B0604030504040204" pitchFamily="50" charset="-128"/>
                <a:ea typeface="メイリオ" panose="020B0604030504040204" pitchFamily="50" charset="-128"/>
              </a:rPr>
              <a:t>地区研修協議会</a:t>
            </a:r>
          </a:p>
          <a:p>
            <a:r>
              <a:rPr kumimoji="1" lang="ja-JP" altLang="en-US" sz="1911" b="1" dirty="0">
                <a:latin typeface="メイリオ" panose="020B0604030504040204" pitchFamily="50" charset="-128"/>
                <a:ea typeface="メイリオ" panose="020B0604030504040204" pitchFamily="50" charset="-128"/>
              </a:rPr>
              <a:t>ロータリー財団統括委員会</a:t>
            </a:r>
            <a:endParaRPr kumimoji="1" lang="en-US" altLang="ja-JP" sz="1911" b="1" dirty="0">
              <a:latin typeface="メイリオ" panose="020B0604030504040204" pitchFamily="50" charset="-128"/>
              <a:ea typeface="メイリオ" panose="020B0604030504040204" pitchFamily="50" charset="-128"/>
            </a:endParaRPr>
          </a:p>
          <a:p>
            <a:r>
              <a:rPr kumimoji="1" lang="ja-JP" altLang="en-US" sz="1911" b="1" dirty="0">
                <a:latin typeface="メイリオ" panose="020B0604030504040204" pitchFamily="50" charset="-128"/>
                <a:ea typeface="メイリオ" panose="020B0604030504040204" pitchFamily="50" charset="-128"/>
              </a:rPr>
              <a:t>グローバル補助金プロジェクト委員会</a:t>
            </a:r>
          </a:p>
        </p:txBody>
      </p:sp>
      <p:pic>
        <p:nvPicPr>
          <p:cNvPr id="7" name="図 6">
            <a:extLst>
              <a:ext uri="{FF2B5EF4-FFF2-40B4-BE49-F238E27FC236}">
                <a16:creationId xmlns:a16="http://schemas.microsoft.com/office/drawing/2014/main" id="{039C9769-4A18-4C43-90F4-35A8BB04BF31}"/>
              </a:ext>
            </a:extLst>
          </p:cNvPr>
          <p:cNvPicPr>
            <a:picLocks noChangeAspect="1"/>
          </p:cNvPicPr>
          <p:nvPr/>
        </p:nvPicPr>
        <p:blipFill>
          <a:blip r:embed="rId4"/>
          <a:stretch>
            <a:fillRect/>
          </a:stretch>
        </p:blipFill>
        <p:spPr>
          <a:xfrm>
            <a:off x="8283081" y="6102141"/>
            <a:ext cx="1421164" cy="535167"/>
          </a:xfrm>
          <a:prstGeom prst="rect">
            <a:avLst/>
          </a:prstGeom>
        </p:spPr>
      </p:pic>
      <p:pic>
        <p:nvPicPr>
          <p:cNvPr id="11" name="図 10" descr="抽象, 挿絵 が含まれている画像&#10;&#10;自動的に生成された説明">
            <a:extLst>
              <a:ext uri="{FF2B5EF4-FFF2-40B4-BE49-F238E27FC236}">
                <a16:creationId xmlns:a16="http://schemas.microsoft.com/office/drawing/2014/main" id="{8817A507-1D97-8C09-593D-972D4A65C97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842000" y="1398183"/>
            <a:ext cx="3901248" cy="4681497"/>
          </a:xfrm>
          <a:prstGeom prst="rect">
            <a:avLst/>
          </a:prstGeom>
        </p:spPr>
      </p:pic>
    </p:spTree>
    <p:extLst>
      <p:ext uri="{BB962C8B-B14F-4D97-AF65-F5344CB8AC3E}">
        <p14:creationId xmlns:p14="http://schemas.microsoft.com/office/powerpoint/2010/main" val="60378238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コンテンツ プレースホルダー 14" descr="カレンダー が含まれている画像&#10;&#10;自動的に生成された説明">
            <a:extLst>
              <a:ext uri="{FF2B5EF4-FFF2-40B4-BE49-F238E27FC236}">
                <a16:creationId xmlns:a16="http://schemas.microsoft.com/office/drawing/2014/main" id="{FB3CFB92-DFC7-4A7A-BEFB-9E87D84A5825}"/>
              </a:ext>
            </a:extLst>
          </p:cNvPr>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37690" y="747374"/>
            <a:ext cx="9638091" cy="5946246"/>
          </a:xfrm>
        </p:spPr>
      </p:pic>
      <p:sp>
        <p:nvSpPr>
          <p:cNvPr id="2" name="正方形/長方形 1">
            <a:extLst>
              <a:ext uri="{FF2B5EF4-FFF2-40B4-BE49-F238E27FC236}">
                <a16:creationId xmlns:a16="http://schemas.microsoft.com/office/drawing/2014/main" id="{6A1B4BAA-3266-4A06-9476-F6BC9DE3C309}"/>
              </a:ext>
            </a:extLst>
          </p:cNvPr>
          <p:cNvSpPr/>
          <p:nvPr/>
        </p:nvSpPr>
        <p:spPr>
          <a:xfrm>
            <a:off x="122057" y="448798"/>
            <a:ext cx="583739" cy="583739"/>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4568"/>
            <a:endParaRPr kumimoji="1" lang="ja-JP" altLang="en-US" sz="1427" dirty="0">
              <a:solidFill>
                <a:prstClr val="white"/>
              </a:solidFill>
              <a:highlight>
                <a:srgbClr val="0000FF"/>
              </a:highlight>
              <a:latin typeface="Calibri" panose="020F0502020204030204"/>
              <a:ea typeface="ＭＳ Ｐゴシック" panose="020B0600070205080204" pitchFamily="50" charset="-128"/>
            </a:endParaRPr>
          </a:p>
        </p:txBody>
      </p:sp>
      <p:sp>
        <p:nvSpPr>
          <p:cNvPr id="5" name="タイトル 4">
            <a:extLst>
              <a:ext uri="{FF2B5EF4-FFF2-40B4-BE49-F238E27FC236}">
                <a16:creationId xmlns:a16="http://schemas.microsoft.com/office/drawing/2014/main" id="{2B049F8B-7BC1-45AF-AE20-10A1789CB2CE}"/>
              </a:ext>
            </a:extLst>
          </p:cNvPr>
          <p:cNvSpPr>
            <a:spLocks noGrp="1"/>
          </p:cNvSpPr>
          <p:nvPr>
            <p:ph type="title"/>
          </p:nvPr>
        </p:nvSpPr>
        <p:spPr>
          <a:xfrm>
            <a:off x="804072" y="503463"/>
            <a:ext cx="8297858" cy="583739"/>
          </a:xfrm>
        </p:spPr>
        <p:txBody>
          <a:bodyPr>
            <a:noAutofit/>
          </a:bodyPr>
          <a:lstStyle/>
          <a:p>
            <a:r>
              <a:rPr lang="ja-JP" altLang="en-US" sz="3511" b="1" dirty="0">
                <a:solidFill>
                  <a:srgbClr val="0000FF"/>
                </a:solidFill>
                <a:latin typeface="メイリオ" panose="020B0604030504040204" pitchFamily="50" charset="-128"/>
                <a:ea typeface="メイリオ" panose="020B0604030504040204" pitchFamily="50" charset="-128"/>
              </a:rPr>
              <a:t>グローバル補助金申請　</a:t>
            </a:r>
            <a:r>
              <a:rPr lang="ja-JP" altLang="en-US" sz="3511" b="1" dirty="0">
                <a:solidFill>
                  <a:schemeClr val="accent2"/>
                </a:solidFill>
                <a:latin typeface="メイリオ" panose="020B0604030504040204" pitchFamily="50" charset="-128"/>
                <a:ea typeface="メイリオ" panose="020B0604030504040204" pitchFamily="50" charset="-128"/>
              </a:rPr>
              <a:t>資金計算表</a:t>
            </a:r>
          </a:p>
        </p:txBody>
      </p:sp>
      <p:sp>
        <p:nvSpPr>
          <p:cNvPr id="8" name="コンテンツ プレースホルダー 2">
            <a:extLst>
              <a:ext uri="{FF2B5EF4-FFF2-40B4-BE49-F238E27FC236}">
                <a16:creationId xmlns:a16="http://schemas.microsoft.com/office/drawing/2014/main" id="{C3ABB7B3-956B-47FD-B83E-8AC6691A692D}"/>
              </a:ext>
            </a:extLst>
          </p:cNvPr>
          <p:cNvSpPr txBox="1">
            <a:spLocks/>
          </p:cNvSpPr>
          <p:nvPr/>
        </p:nvSpPr>
        <p:spPr>
          <a:xfrm>
            <a:off x="705799" y="3274006"/>
            <a:ext cx="8494410" cy="218581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428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9" name="コンテンツ プレースホルダー 2">
            <a:extLst>
              <a:ext uri="{FF2B5EF4-FFF2-40B4-BE49-F238E27FC236}">
                <a16:creationId xmlns:a16="http://schemas.microsoft.com/office/drawing/2014/main" id="{287E5CA8-8774-4108-A166-BDAE0488E480}"/>
              </a:ext>
            </a:extLst>
          </p:cNvPr>
          <p:cNvSpPr txBox="1">
            <a:spLocks/>
          </p:cNvSpPr>
          <p:nvPr/>
        </p:nvSpPr>
        <p:spPr>
          <a:xfrm>
            <a:off x="705799" y="4854131"/>
            <a:ext cx="8494410" cy="74253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3486" dirty="0">
              <a:solidFill>
                <a:prstClr val="black"/>
              </a:solidFill>
              <a:latin typeface="HGP創英角ﾎﾟｯﾌﾟ体" panose="040B0A00000000000000" pitchFamily="50" charset="-128"/>
              <a:ea typeface="HGP創英角ﾎﾟｯﾌﾟ体" panose="040B0A00000000000000" pitchFamily="50" charset="-128"/>
            </a:endParaRPr>
          </a:p>
        </p:txBody>
      </p:sp>
      <p:sp>
        <p:nvSpPr>
          <p:cNvPr id="16" name="テキスト ボックス 15">
            <a:extLst>
              <a:ext uri="{FF2B5EF4-FFF2-40B4-BE49-F238E27FC236}">
                <a16:creationId xmlns:a16="http://schemas.microsoft.com/office/drawing/2014/main" id="{5FDFF33E-203E-4E2D-AA12-DAA6A46494AE}"/>
              </a:ext>
            </a:extLst>
          </p:cNvPr>
          <p:cNvSpPr txBox="1"/>
          <p:nvPr/>
        </p:nvSpPr>
        <p:spPr>
          <a:xfrm>
            <a:off x="1792787" y="6226403"/>
            <a:ext cx="6127896" cy="369332"/>
          </a:xfrm>
          <a:prstGeom prst="rect">
            <a:avLst/>
          </a:prstGeom>
          <a:noFill/>
        </p:spPr>
        <p:txBody>
          <a:bodyPr wrap="none" rtlCol="0">
            <a:spAutoFit/>
          </a:bodyPr>
          <a:lstStyle/>
          <a:p>
            <a:r>
              <a:rPr kumimoji="1" lang="en-US" altLang="ja-JP" dirty="0">
                <a:solidFill>
                  <a:srgbClr val="0000FF"/>
                </a:solidFill>
              </a:rPr>
              <a:t>https://my-cms.rotary.org/ja/document/global-grant-calculator</a:t>
            </a:r>
            <a:endParaRPr kumimoji="1" lang="ja-JP" altLang="en-US" dirty="0">
              <a:solidFill>
                <a:srgbClr val="0000FF"/>
              </a:solidFill>
            </a:endParaRPr>
          </a:p>
        </p:txBody>
      </p:sp>
      <p:sp>
        <p:nvSpPr>
          <p:cNvPr id="17" name="テキスト ボックス 16">
            <a:extLst>
              <a:ext uri="{FF2B5EF4-FFF2-40B4-BE49-F238E27FC236}">
                <a16:creationId xmlns:a16="http://schemas.microsoft.com/office/drawing/2014/main" id="{95A3E17E-FF12-415E-9D6E-AD62646B4C1A}"/>
              </a:ext>
            </a:extLst>
          </p:cNvPr>
          <p:cNvSpPr txBox="1"/>
          <p:nvPr/>
        </p:nvSpPr>
        <p:spPr>
          <a:xfrm>
            <a:off x="623135" y="6223114"/>
            <a:ext cx="1151277" cy="369332"/>
          </a:xfrm>
          <a:prstGeom prst="rect">
            <a:avLst/>
          </a:prstGeom>
          <a:noFill/>
        </p:spPr>
        <p:txBody>
          <a:bodyPr wrap="none" rtlCol="0">
            <a:spAutoFit/>
          </a:bodyPr>
          <a:lstStyle/>
          <a:p>
            <a:r>
              <a:rPr kumimoji="1" lang="en-US" altLang="ja-JP" dirty="0">
                <a:solidFill>
                  <a:schemeClr val="accent2"/>
                </a:solidFill>
              </a:rPr>
              <a:t>My</a:t>
            </a:r>
            <a:r>
              <a:rPr kumimoji="1" lang="ja-JP" altLang="en-US" dirty="0">
                <a:solidFill>
                  <a:schemeClr val="accent2"/>
                </a:solidFill>
              </a:rPr>
              <a:t> </a:t>
            </a:r>
            <a:r>
              <a:rPr kumimoji="1" lang="en-US" altLang="ja-JP" dirty="0">
                <a:solidFill>
                  <a:schemeClr val="accent2"/>
                </a:solidFill>
              </a:rPr>
              <a:t>Rotary</a:t>
            </a:r>
            <a:endParaRPr kumimoji="1" lang="ja-JP" altLang="en-US" dirty="0">
              <a:solidFill>
                <a:schemeClr val="accent2"/>
              </a:solidFill>
            </a:endParaRPr>
          </a:p>
        </p:txBody>
      </p:sp>
      <p:sp>
        <p:nvSpPr>
          <p:cNvPr id="18" name="四角形: 角を丸くする 17">
            <a:extLst>
              <a:ext uri="{FF2B5EF4-FFF2-40B4-BE49-F238E27FC236}">
                <a16:creationId xmlns:a16="http://schemas.microsoft.com/office/drawing/2014/main" id="{5B7AC576-7927-49C6-B722-E30D2A393EA2}"/>
              </a:ext>
            </a:extLst>
          </p:cNvPr>
          <p:cNvSpPr/>
          <p:nvPr/>
        </p:nvSpPr>
        <p:spPr>
          <a:xfrm>
            <a:off x="621432" y="6223115"/>
            <a:ext cx="7370043" cy="360231"/>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11"/>
          </a:p>
        </p:txBody>
      </p:sp>
      <p:pic>
        <p:nvPicPr>
          <p:cNvPr id="3" name="図 2">
            <a:extLst>
              <a:ext uri="{FF2B5EF4-FFF2-40B4-BE49-F238E27FC236}">
                <a16:creationId xmlns:a16="http://schemas.microsoft.com/office/drawing/2014/main" id="{F40A224B-386A-467F-9803-D1D743809BCC}"/>
              </a:ext>
            </a:extLst>
          </p:cNvPr>
          <p:cNvPicPr>
            <a:picLocks noChangeAspect="1"/>
          </p:cNvPicPr>
          <p:nvPr/>
        </p:nvPicPr>
        <p:blipFill>
          <a:blip r:embed="rId4"/>
          <a:stretch>
            <a:fillRect/>
          </a:stretch>
        </p:blipFill>
        <p:spPr>
          <a:xfrm>
            <a:off x="8391684" y="6110626"/>
            <a:ext cx="1420491" cy="542591"/>
          </a:xfrm>
          <a:prstGeom prst="rect">
            <a:avLst/>
          </a:prstGeom>
        </p:spPr>
      </p:pic>
    </p:spTree>
    <p:extLst>
      <p:ext uri="{BB962C8B-B14F-4D97-AF65-F5344CB8AC3E}">
        <p14:creationId xmlns:p14="http://schemas.microsoft.com/office/powerpoint/2010/main" val="3232126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000B9D7C-5F1F-406B-8082-FB4711BA0CAA}"/>
              </a:ext>
            </a:extLst>
          </p:cNvPr>
          <p:cNvSpPr>
            <a:spLocks noChangeArrowheads="1"/>
          </p:cNvSpPr>
          <p:nvPr/>
        </p:nvSpPr>
        <p:spPr bwMode="auto">
          <a:xfrm>
            <a:off x="122057" y="1179744"/>
            <a:ext cx="9601567" cy="213904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ja-JP" altLang="ja-JP" sz="2100" b="0" i="0" u="none" strike="noStrike" cap="none" normalizeH="0" baseline="0" dirty="0">
                <a:ln>
                  <a:noFill/>
                </a:ln>
                <a:solidFill>
                  <a:srgbClr val="0C3266"/>
                </a:solidFill>
                <a:effectLst/>
                <a:latin typeface="Open Sans" panose="020B0606030504020204" pitchFamily="34" charset="0"/>
                <a:cs typeface="Open Sans" panose="020B0606030504020204" pitchFamily="34" charset="0"/>
              </a:rPr>
            </a:br>
            <a:r>
              <a:rPr kumimoji="0" lang="ja-JP" altLang="ja-JP" sz="2800" b="0" i="0" u="none" strike="noStrike" cap="none" normalizeH="0" baseline="0" dirty="0">
                <a:ln>
                  <a:noFill/>
                </a:ln>
                <a:solidFill>
                  <a:srgbClr val="0C3266"/>
                </a:solidFill>
                <a:effectLst/>
                <a:latin typeface="メイリオ" panose="020B0604030504040204" pitchFamily="50" charset="-128"/>
                <a:ea typeface="メイリオ" panose="020B0604030504040204" pitchFamily="50" charset="-128"/>
                <a:cs typeface="Open Sans" panose="020B0606030504020204" pitchFamily="34" charset="0"/>
              </a:rPr>
              <a:t>ロータリー補助金のライフサイクル</a:t>
            </a:r>
            <a:endParaRPr kumimoji="0" lang="ja-JP" altLang="ja-JP" sz="2100" b="0" i="0" u="none" strike="noStrike" cap="none" normalizeH="0" baseline="0" dirty="0">
              <a:ln>
                <a:noFill/>
              </a:ln>
              <a:solidFill>
                <a:srgbClr val="0C3266"/>
              </a:solidFill>
              <a:effectLst/>
              <a:latin typeface="メイリオ" panose="020B0604030504040204" pitchFamily="50" charset="-128"/>
              <a:ea typeface="メイリオ" panose="020B0604030504040204" pitchFamily="50" charset="-128"/>
              <a:cs typeface="Open Sans" panose="020B0606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br>
              <a:rPr kumimoji="0" lang="ja-JP" altLang="ja-JP" sz="600" b="0" i="0" u="none" strike="noStrike" cap="none" normalizeH="0" baseline="0" dirty="0">
                <a:ln>
                  <a:noFill/>
                </a:ln>
                <a:solidFill>
                  <a:schemeClr val="tx1"/>
                </a:solidFill>
                <a:effectLst/>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58585A"/>
                </a:solidFill>
                <a:effectLst/>
                <a:latin typeface="Open Sans" panose="020B0606030504020204" pitchFamily="34" charset="0"/>
                <a:cs typeface="Open Sans" panose="020B0606030504020204" pitchFamily="34" charset="0"/>
              </a:rPr>
              <a:t>  </a:t>
            </a:r>
            <a:r>
              <a:rPr kumimoji="0" lang="ja-JP" altLang="ja-JP" sz="3600" b="0" i="0" u="none" strike="noStrike" cap="none" normalizeH="0" baseline="0" dirty="0">
                <a:ln>
                  <a:noFill/>
                </a:ln>
                <a:solidFill>
                  <a:srgbClr val="58585A"/>
                </a:solidFill>
                <a:effectLst/>
                <a:latin typeface="Open Sans" panose="020B0606030504020204" pitchFamily="34" charset="0"/>
                <a:cs typeface="Open Sans" panose="020B0606030504020204" pitchFamily="34" charset="0"/>
              </a:rPr>
              <a:t>                                                      </a:t>
            </a:r>
            <a:br>
              <a:rPr kumimoji="0" lang="ja-JP" altLang="ja-JP" sz="1200" b="0" i="0" u="none" strike="noStrike" cap="none" normalizeH="0" baseline="0" dirty="0">
                <a:ln>
                  <a:noFill/>
                </a:ln>
                <a:solidFill>
                  <a:srgbClr val="58585A"/>
                </a:solidFill>
                <a:effectLst/>
                <a:latin typeface="Open Sans" panose="020B0606030504020204" pitchFamily="34" charset="0"/>
                <a:cs typeface="Open Sans" panose="020B0606030504020204" pitchFamily="34" charset="0"/>
              </a:rPr>
            </a:br>
            <a:br>
              <a:rPr kumimoji="0" lang="ja-JP" altLang="ja-JP" sz="1200" b="0" i="0" u="none" strike="noStrike" cap="none" normalizeH="0" baseline="0" dirty="0">
                <a:ln>
                  <a:noFill/>
                </a:ln>
                <a:solidFill>
                  <a:srgbClr val="58585A"/>
                </a:solidFill>
                <a:effectLst/>
                <a:latin typeface="Open Sans" panose="020B0606030504020204" pitchFamily="34" charset="0"/>
                <a:cs typeface="Open Sans" panose="020B0606030504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 name="正方形/長方形 1">
            <a:extLst>
              <a:ext uri="{FF2B5EF4-FFF2-40B4-BE49-F238E27FC236}">
                <a16:creationId xmlns:a16="http://schemas.microsoft.com/office/drawing/2014/main" id="{6A1B4BAA-3266-4A06-9476-F6BC9DE3C309}"/>
              </a:ext>
            </a:extLst>
          </p:cNvPr>
          <p:cNvSpPr/>
          <p:nvPr/>
        </p:nvSpPr>
        <p:spPr>
          <a:xfrm>
            <a:off x="122057" y="437532"/>
            <a:ext cx="583739" cy="583739"/>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4568"/>
            <a:endParaRPr kumimoji="1" lang="ja-JP" altLang="en-US" sz="1427" dirty="0">
              <a:solidFill>
                <a:prstClr val="white"/>
              </a:solidFill>
              <a:latin typeface="Calibri" panose="020F0502020204030204"/>
              <a:ea typeface="ＭＳ Ｐゴシック" panose="020B0600070205080204" pitchFamily="50" charset="-128"/>
            </a:endParaRPr>
          </a:p>
        </p:txBody>
      </p:sp>
      <p:sp>
        <p:nvSpPr>
          <p:cNvPr id="5" name="タイトル 4">
            <a:extLst>
              <a:ext uri="{FF2B5EF4-FFF2-40B4-BE49-F238E27FC236}">
                <a16:creationId xmlns:a16="http://schemas.microsoft.com/office/drawing/2014/main" id="{2B049F8B-7BC1-45AF-AE20-10A1789CB2CE}"/>
              </a:ext>
            </a:extLst>
          </p:cNvPr>
          <p:cNvSpPr>
            <a:spLocks noGrp="1"/>
          </p:cNvSpPr>
          <p:nvPr>
            <p:ph type="title"/>
          </p:nvPr>
        </p:nvSpPr>
        <p:spPr>
          <a:xfrm>
            <a:off x="804072" y="484275"/>
            <a:ext cx="8297858" cy="583739"/>
          </a:xfrm>
        </p:spPr>
        <p:txBody>
          <a:bodyPr>
            <a:normAutofit fontScale="90000"/>
          </a:bodyPr>
          <a:lstStyle/>
          <a:p>
            <a:r>
              <a:rPr lang="ja-JP" altLang="en-US" b="1" dirty="0">
                <a:solidFill>
                  <a:srgbClr val="0000FF"/>
                </a:solidFill>
                <a:latin typeface="メイリオ" panose="020B0604030504040204" pitchFamily="50" charset="-128"/>
                <a:ea typeface="メイリオ" panose="020B0604030504040204" pitchFamily="50" charset="-128"/>
              </a:rPr>
              <a:t>申請</a:t>
            </a:r>
          </a:p>
        </p:txBody>
      </p:sp>
      <p:sp>
        <p:nvSpPr>
          <p:cNvPr id="8" name="コンテンツ プレースホルダー 2">
            <a:extLst>
              <a:ext uri="{FF2B5EF4-FFF2-40B4-BE49-F238E27FC236}">
                <a16:creationId xmlns:a16="http://schemas.microsoft.com/office/drawing/2014/main" id="{C3ABB7B3-956B-47FD-B83E-8AC6691A692D}"/>
              </a:ext>
            </a:extLst>
          </p:cNvPr>
          <p:cNvSpPr txBox="1">
            <a:spLocks/>
          </p:cNvSpPr>
          <p:nvPr/>
        </p:nvSpPr>
        <p:spPr>
          <a:xfrm>
            <a:off x="705799" y="3274006"/>
            <a:ext cx="8494410" cy="218581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428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9" name="コンテンツ プレースホルダー 2">
            <a:extLst>
              <a:ext uri="{FF2B5EF4-FFF2-40B4-BE49-F238E27FC236}">
                <a16:creationId xmlns:a16="http://schemas.microsoft.com/office/drawing/2014/main" id="{287E5CA8-8774-4108-A166-BDAE0488E480}"/>
              </a:ext>
            </a:extLst>
          </p:cNvPr>
          <p:cNvSpPr txBox="1">
            <a:spLocks/>
          </p:cNvSpPr>
          <p:nvPr/>
        </p:nvSpPr>
        <p:spPr>
          <a:xfrm>
            <a:off x="705799" y="4854131"/>
            <a:ext cx="8494410" cy="74253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3486"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3" name="図 2">
            <a:extLst>
              <a:ext uri="{FF2B5EF4-FFF2-40B4-BE49-F238E27FC236}">
                <a16:creationId xmlns:a16="http://schemas.microsoft.com/office/drawing/2014/main" id="{DB130E42-47A6-409C-A446-3C2A6FF96A92}"/>
              </a:ext>
            </a:extLst>
          </p:cNvPr>
          <p:cNvPicPr>
            <a:picLocks noChangeAspect="1"/>
          </p:cNvPicPr>
          <p:nvPr/>
        </p:nvPicPr>
        <p:blipFill>
          <a:blip r:embed="rId3"/>
          <a:stretch>
            <a:fillRect/>
          </a:stretch>
        </p:blipFill>
        <p:spPr>
          <a:xfrm>
            <a:off x="8391684" y="6102429"/>
            <a:ext cx="1420491" cy="542591"/>
          </a:xfrm>
          <a:prstGeom prst="rect">
            <a:avLst/>
          </a:prstGeom>
        </p:spPr>
      </p:pic>
      <p:sp>
        <p:nvSpPr>
          <p:cNvPr id="40" name="Rectangle 38">
            <a:extLst>
              <a:ext uri="{FF2B5EF4-FFF2-40B4-BE49-F238E27FC236}">
                <a16:creationId xmlns:a16="http://schemas.microsoft.com/office/drawing/2014/main" id="{21605E38-A128-4996-B76F-623195B58DB5}"/>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 name="Rectangle 39">
            <a:extLst>
              <a:ext uri="{FF2B5EF4-FFF2-40B4-BE49-F238E27FC236}">
                <a16:creationId xmlns:a16="http://schemas.microsoft.com/office/drawing/2014/main" id="{0F47A8FF-0931-465D-8C50-9F28A8B64768}"/>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2" name="Rectangle 43">
            <a:extLst>
              <a:ext uri="{FF2B5EF4-FFF2-40B4-BE49-F238E27FC236}">
                <a16:creationId xmlns:a16="http://schemas.microsoft.com/office/drawing/2014/main" id="{FFB50BD4-5426-4A31-9FC8-3D78A822902C}"/>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a:ln>
                <a:noFill/>
              </a:ln>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000" b="0" i="0" u="none" strike="noStrike" cap="none" normalizeH="0" baseline="0">
                <a:ln>
                  <a:noFill/>
                </a:ln>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3" name="テキスト ボックス 42">
            <a:extLst>
              <a:ext uri="{FF2B5EF4-FFF2-40B4-BE49-F238E27FC236}">
                <a16:creationId xmlns:a16="http://schemas.microsoft.com/office/drawing/2014/main" id="{597D8571-A197-477D-8F54-2274A61D0787}"/>
              </a:ext>
            </a:extLst>
          </p:cNvPr>
          <p:cNvSpPr txBox="1"/>
          <p:nvPr/>
        </p:nvSpPr>
        <p:spPr>
          <a:xfrm>
            <a:off x="288137" y="5062263"/>
            <a:ext cx="8103547" cy="1477328"/>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・人道的プロジェクトであることが重要です</a:t>
            </a:r>
          </a:p>
          <a:p>
            <a:r>
              <a:rPr kumimoji="1" lang="ja-JP" altLang="en-US" dirty="0">
                <a:latin typeface="メイリオ" panose="020B0604030504040204" pitchFamily="50" charset="-128"/>
                <a:ea typeface="メイリオ" panose="020B0604030504040204" pitchFamily="50" charset="-128"/>
              </a:rPr>
              <a:t>・実施国とその地域のロータリークラブとの協力が得られ、申請要項を</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満たしていれば、原則として申請手続きを行います</a:t>
            </a:r>
          </a:p>
          <a:p>
            <a:r>
              <a:rPr kumimoji="1" lang="ja-JP" altLang="en-US" b="1" dirty="0">
                <a:solidFill>
                  <a:srgbClr val="FF0000"/>
                </a:solidFill>
                <a:latin typeface="メイリオ" panose="020B0604030504040204" pitchFamily="50" charset="-128"/>
                <a:ea typeface="メイリオ" panose="020B0604030504040204" pitchFamily="50" charset="-128"/>
              </a:rPr>
              <a:t>・グローバル補助金は申請クラブの事業であり、地区財団委員会は実施内</a:t>
            </a:r>
            <a:endParaRPr kumimoji="1" lang="en-US" altLang="ja-JP" b="1" dirty="0">
              <a:solidFill>
                <a:srgbClr val="FF0000"/>
              </a:solidFill>
              <a:latin typeface="メイリオ" panose="020B0604030504040204" pitchFamily="50" charset="-128"/>
              <a:ea typeface="メイリオ" panose="020B0604030504040204" pitchFamily="50" charset="-128"/>
            </a:endParaRPr>
          </a:p>
          <a:p>
            <a:r>
              <a:rPr kumimoji="1" lang="ja-JP" altLang="en-US" b="1" dirty="0">
                <a:solidFill>
                  <a:srgbClr val="FF0000"/>
                </a:solidFill>
                <a:latin typeface="メイリオ" panose="020B0604030504040204" pitchFamily="50" charset="-128"/>
                <a:ea typeface="メイリオ" panose="020B0604030504040204" pitchFamily="50" charset="-128"/>
              </a:rPr>
              <a:t>　容には関与せず、手続きの支援のみをおこないます</a:t>
            </a:r>
          </a:p>
        </p:txBody>
      </p:sp>
      <p:graphicFrame>
        <p:nvGraphicFramePr>
          <p:cNvPr id="44" name="表 43">
            <a:extLst>
              <a:ext uri="{FF2B5EF4-FFF2-40B4-BE49-F238E27FC236}">
                <a16:creationId xmlns:a16="http://schemas.microsoft.com/office/drawing/2014/main" id="{956064EE-1AC2-470B-A79A-0CD93730453C}"/>
              </a:ext>
            </a:extLst>
          </p:cNvPr>
          <p:cNvGraphicFramePr>
            <a:graphicFrameLocks noGrp="1"/>
          </p:cNvGraphicFramePr>
          <p:nvPr>
            <p:extLst>
              <p:ext uri="{D42A27DB-BD31-4B8C-83A1-F6EECF244321}">
                <p14:modId xmlns:p14="http://schemas.microsoft.com/office/powerpoint/2010/main" val="1085769395"/>
              </p:ext>
            </p:extLst>
          </p:nvPr>
        </p:nvGraphicFramePr>
        <p:xfrm>
          <a:off x="804072" y="2864630"/>
          <a:ext cx="7587610" cy="2139047"/>
        </p:xfrm>
        <a:graphic>
          <a:graphicData uri="http://schemas.openxmlformats.org/drawingml/2006/table">
            <a:tbl>
              <a:tblPr/>
              <a:tblGrid>
                <a:gridCol w="1517522">
                  <a:extLst>
                    <a:ext uri="{9D8B030D-6E8A-4147-A177-3AD203B41FA5}">
                      <a16:colId xmlns:a16="http://schemas.microsoft.com/office/drawing/2014/main" val="3869747482"/>
                    </a:ext>
                  </a:extLst>
                </a:gridCol>
                <a:gridCol w="1517522">
                  <a:extLst>
                    <a:ext uri="{9D8B030D-6E8A-4147-A177-3AD203B41FA5}">
                      <a16:colId xmlns:a16="http://schemas.microsoft.com/office/drawing/2014/main" val="4171955028"/>
                    </a:ext>
                  </a:extLst>
                </a:gridCol>
                <a:gridCol w="1517522">
                  <a:extLst>
                    <a:ext uri="{9D8B030D-6E8A-4147-A177-3AD203B41FA5}">
                      <a16:colId xmlns:a16="http://schemas.microsoft.com/office/drawing/2014/main" val="1153762009"/>
                    </a:ext>
                  </a:extLst>
                </a:gridCol>
                <a:gridCol w="1517522">
                  <a:extLst>
                    <a:ext uri="{9D8B030D-6E8A-4147-A177-3AD203B41FA5}">
                      <a16:colId xmlns:a16="http://schemas.microsoft.com/office/drawing/2014/main" val="3340175476"/>
                    </a:ext>
                  </a:extLst>
                </a:gridCol>
                <a:gridCol w="1517522">
                  <a:extLst>
                    <a:ext uri="{9D8B030D-6E8A-4147-A177-3AD203B41FA5}">
                      <a16:colId xmlns:a16="http://schemas.microsoft.com/office/drawing/2014/main" val="3750000973"/>
                    </a:ext>
                  </a:extLst>
                </a:gridCol>
              </a:tblGrid>
              <a:tr h="503305">
                <a:tc>
                  <a:txBody>
                    <a:bodyPr/>
                    <a:lstStyle/>
                    <a:p>
                      <a:pPr algn="ctr"/>
                      <a:r>
                        <a:rPr lang="ja-JP" altLang="en-US" sz="1300" b="1">
                          <a:effectLst/>
                        </a:rPr>
                        <a:t>申請書の作成</a:t>
                      </a:r>
                    </a:p>
                  </a:txBody>
                  <a:tcPr marL="63990" marR="63990" marT="31995" marB="31995">
                    <a:lnL>
                      <a:noFill/>
                    </a:lnL>
                    <a:lnR>
                      <a:noFill/>
                    </a:lnR>
                    <a:lnT>
                      <a:noFill/>
                    </a:lnT>
                    <a:lnB>
                      <a:noFill/>
                    </a:lnB>
                  </a:tcPr>
                </a:tc>
                <a:tc>
                  <a:txBody>
                    <a:bodyPr/>
                    <a:lstStyle/>
                    <a:p>
                      <a:pPr algn="ctr"/>
                      <a:r>
                        <a:rPr lang="ja-JP" altLang="en-US" sz="1300" b="1">
                          <a:effectLst/>
                        </a:rPr>
                        <a:t>提唱者／地区の承認</a:t>
                      </a:r>
                    </a:p>
                  </a:txBody>
                  <a:tcPr marL="63990" marR="63990" marT="31995" marB="31995">
                    <a:lnL>
                      <a:noFill/>
                    </a:lnL>
                    <a:lnR>
                      <a:noFill/>
                    </a:lnR>
                    <a:lnT>
                      <a:noFill/>
                    </a:lnT>
                    <a:lnB>
                      <a:noFill/>
                    </a:lnB>
                  </a:tcPr>
                </a:tc>
                <a:tc>
                  <a:txBody>
                    <a:bodyPr/>
                    <a:lstStyle/>
                    <a:p>
                      <a:pPr algn="ctr"/>
                      <a:r>
                        <a:rPr lang="ja-JP" altLang="en-US" sz="1300" b="1">
                          <a:effectLst/>
                        </a:rPr>
                        <a:t>提出</a:t>
                      </a:r>
                    </a:p>
                  </a:txBody>
                  <a:tcPr marL="63990" marR="63990" marT="31995" marB="31995">
                    <a:lnL>
                      <a:noFill/>
                    </a:lnL>
                    <a:lnR>
                      <a:noFill/>
                    </a:lnR>
                    <a:lnT>
                      <a:noFill/>
                    </a:lnT>
                    <a:lnB>
                      <a:noFill/>
                    </a:lnB>
                  </a:tcPr>
                </a:tc>
                <a:tc>
                  <a:txBody>
                    <a:bodyPr/>
                    <a:lstStyle/>
                    <a:p>
                      <a:pPr algn="ctr"/>
                      <a:r>
                        <a:rPr lang="ja-JP" altLang="en-US" sz="1300" b="1">
                          <a:effectLst/>
                        </a:rPr>
                        <a:t>財団の承認</a:t>
                      </a:r>
                    </a:p>
                  </a:txBody>
                  <a:tcPr marL="63990" marR="63990" marT="31995" marB="31995">
                    <a:lnL>
                      <a:noFill/>
                    </a:lnL>
                    <a:lnR>
                      <a:noFill/>
                    </a:lnR>
                    <a:lnT>
                      <a:noFill/>
                    </a:lnT>
                    <a:lnB>
                      <a:noFill/>
                    </a:lnB>
                  </a:tcPr>
                </a:tc>
                <a:tc>
                  <a:txBody>
                    <a:bodyPr/>
                    <a:lstStyle/>
                    <a:p>
                      <a:pPr algn="ctr"/>
                      <a:r>
                        <a:rPr lang="ja-JP" altLang="en-US" sz="1300" b="1">
                          <a:effectLst/>
                        </a:rPr>
                        <a:t>終了</a:t>
                      </a:r>
                    </a:p>
                  </a:txBody>
                  <a:tcPr marL="63990" marR="63990" marT="31995" marB="31995">
                    <a:lnL>
                      <a:noFill/>
                    </a:lnL>
                    <a:lnR>
                      <a:noFill/>
                    </a:lnR>
                    <a:lnT>
                      <a:noFill/>
                    </a:lnT>
                    <a:lnB>
                      <a:noFill/>
                    </a:lnB>
                  </a:tcPr>
                </a:tc>
                <a:extLst>
                  <a:ext uri="{0D108BD9-81ED-4DB2-BD59-A6C34878D82A}">
                    <a16:rowId xmlns:a16="http://schemas.microsoft.com/office/drawing/2014/main" val="1309090634"/>
                  </a:ext>
                </a:extLst>
              </a:tr>
              <a:tr h="1635742">
                <a:tc>
                  <a:txBody>
                    <a:bodyPr/>
                    <a:lstStyle/>
                    <a:p>
                      <a:pPr algn="ctr"/>
                      <a:r>
                        <a:rPr lang="ja-JP" altLang="en-US" sz="1300" dirty="0">
                          <a:solidFill>
                            <a:schemeClr val="tx1"/>
                          </a:solidFill>
                          <a:effectLst/>
                          <a:latin typeface="メイリオ" panose="020B0604030504040204" pitchFamily="50" charset="-128"/>
                          <a:ea typeface="メイリオ" panose="020B0604030504040204" pitchFamily="50" charset="-128"/>
                        </a:rPr>
                        <a:t>ロータリー会員がプロジェクト、</a:t>
                      </a:r>
                      <a:endParaRPr lang="en-US" altLang="ja-JP" sz="1300" dirty="0">
                        <a:solidFill>
                          <a:schemeClr val="tx1"/>
                        </a:solidFill>
                        <a:effectLst/>
                        <a:latin typeface="メイリオ" panose="020B0604030504040204" pitchFamily="50" charset="-128"/>
                        <a:ea typeface="メイリオ" panose="020B0604030504040204" pitchFamily="50" charset="-128"/>
                      </a:endParaRPr>
                    </a:p>
                    <a:p>
                      <a:pPr algn="ctr"/>
                      <a:r>
                        <a:rPr lang="ja-JP" altLang="en-US" sz="1300" dirty="0">
                          <a:solidFill>
                            <a:schemeClr val="tx1"/>
                          </a:solidFill>
                          <a:effectLst/>
                          <a:latin typeface="メイリオ" panose="020B0604030504040204" pitchFamily="50" charset="-128"/>
                          <a:ea typeface="メイリオ" panose="020B0604030504040204" pitchFamily="50" charset="-128"/>
                        </a:rPr>
                        <a:t>奨学金、職業研修チームの計画を立て、オンラインで補助金申請書に入力します。</a:t>
                      </a:r>
                    </a:p>
                  </a:txBody>
                  <a:tcPr marL="53325" marR="53325" marT="31995" marB="31995">
                    <a:lnL>
                      <a:noFill/>
                    </a:lnL>
                    <a:lnR>
                      <a:noFill/>
                    </a:lnR>
                    <a:lnT>
                      <a:noFill/>
                    </a:lnT>
                    <a:lnB>
                      <a:noFill/>
                    </a:lnB>
                  </a:tcPr>
                </a:tc>
                <a:tc>
                  <a:txBody>
                    <a:bodyPr/>
                    <a:lstStyle/>
                    <a:p>
                      <a:pPr algn="ctr"/>
                      <a:r>
                        <a:rPr lang="ja-JP" altLang="en-US" sz="1300" dirty="0">
                          <a:effectLst/>
                          <a:latin typeface="メイリオ" panose="020B0604030504040204" pitchFamily="50" charset="-128"/>
                          <a:ea typeface="メイリオ" panose="020B0604030504040204" pitchFamily="50" charset="-128"/>
                        </a:rPr>
                        <a:t>クラブと地区のリーダーが申請書を確認し、これを承認します。</a:t>
                      </a:r>
                    </a:p>
                  </a:txBody>
                  <a:tcPr marL="53325" marR="53325" marT="31995" marB="31995">
                    <a:lnL>
                      <a:noFill/>
                    </a:lnL>
                    <a:lnR>
                      <a:noFill/>
                    </a:lnR>
                    <a:lnT>
                      <a:noFill/>
                    </a:lnT>
                    <a:lnB>
                      <a:noFill/>
                    </a:lnB>
                  </a:tcPr>
                </a:tc>
                <a:tc>
                  <a:txBody>
                    <a:bodyPr/>
                    <a:lstStyle/>
                    <a:p>
                      <a:pPr algn="ctr"/>
                      <a:r>
                        <a:rPr lang="ja-JP" altLang="en-US" sz="1300" dirty="0">
                          <a:effectLst/>
                          <a:latin typeface="メイリオ" panose="020B0604030504040204" pitchFamily="50" charset="-128"/>
                          <a:ea typeface="メイリオ" panose="020B0604030504040204" pitchFamily="50" charset="-128"/>
                        </a:rPr>
                        <a:t>補助金の提唱者が申請書をロータリー財団に提出します。</a:t>
                      </a:r>
                    </a:p>
                  </a:txBody>
                  <a:tcPr marL="53325" marR="53325" marT="31995" marB="31995">
                    <a:lnL>
                      <a:noFill/>
                    </a:lnL>
                    <a:lnR>
                      <a:noFill/>
                    </a:lnR>
                    <a:lnT>
                      <a:noFill/>
                    </a:lnT>
                    <a:lnB>
                      <a:noFill/>
                    </a:lnB>
                  </a:tcPr>
                </a:tc>
                <a:tc>
                  <a:txBody>
                    <a:bodyPr/>
                    <a:lstStyle/>
                    <a:p>
                      <a:pPr algn="ctr"/>
                      <a:r>
                        <a:rPr lang="ja-JP" altLang="en-US" sz="1300" dirty="0">
                          <a:effectLst/>
                          <a:latin typeface="メイリオ" panose="020B0604030504040204" pitchFamily="50" charset="-128"/>
                          <a:ea typeface="メイリオ" panose="020B0604030504040204" pitchFamily="50" charset="-128"/>
                        </a:rPr>
                        <a:t>ロータリー財団が補助金を承認したら、補助金の支払いが行われます。</a:t>
                      </a:r>
                    </a:p>
                  </a:txBody>
                  <a:tcPr marL="53325" marR="53325" marT="31995" marB="31995">
                    <a:lnL>
                      <a:noFill/>
                    </a:lnL>
                    <a:lnR>
                      <a:noFill/>
                    </a:lnR>
                    <a:lnT>
                      <a:noFill/>
                    </a:lnT>
                    <a:lnB>
                      <a:noFill/>
                    </a:lnB>
                  </a:tcPr>
                </a:tc>
                <a:tc>
                  <a:txBody>
                    <a:bodyPr/>
                    <a:lstStyle/>
                    <a:p>
                      <a:pPr algn="ctr"/>
                      <a:r>
                        <a:rPr lang="ja-JP" altLang="en-US" sz="1300" dirty="0">
                          <a:effectLst/>
                          <a:latin typeface="メイリオ" panose="020B0604030504040204" pitchFamily="50" charset="-128"/>
                          <a:ea typeface="メイリオ" panose="020B0604030504040204" pitchFamily="50" charset="-128"/>
                        </a:rPr>
                        <a:t>会員がプロジェクトを遂行し、活動や留学が終わって補助金が終了するまで毎年、財団に報告書を提出します。</a:t>
                      </a:r>
                    </a:p>
                  </a:txBody>
                  <a:tcPr marL="53325" marR="53325" marT="31995" marB="31995">
                    <a:lnL>
                      <a:noFill/>
                    </a:lnL>
                    <a:lnR>
                      <a:noFill/>
                    </a:lnR>
                    <a:lnT>
                      <a:noFill/>
                    </a:lnT>
                    <a:lnB>
                      <a:noFill/>
                    </a:lnB>
                  </a:tcPr>
                </a:tc>
                <a:extLst>
                  <a:ext uri="{0D108BD9-81ED-4DB2-BD59-A6C34878D82A}">
                    <a16:rowId xmlns:a16="http://schemas.microsoft.com/office/drawing/2014/main" val="2334086875"/>
                  </a:ext>
                </a:extLst>
              </a:tr>
            </a:tbl>
          </a:graphicData>
        </a:graphic>
      </p:graphicFrame>
      <p:pic>
        <p:nvPicPr>
          <p:cNvPr id="2093" name="Picture 45" descr="lifecycle">
            <a:extLst>
              <a:ext uri="{FF2B5EF4-FFF2-40B4-BE49-F238E27FC236}">
                <a16:creationId xmlns:a16="http://schemas.microsoft.com/office/drawing/2014/main" id="{A2B419EB-61DD-4733-BEB1-1FB797E51B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325" y="2173444"/>
            <a:ext cx="6819900" cy="457200"/>
          </a:xfrm>
          <a:prstGeom prst="rect">
            <a:avLst/>
          </a:prstGeom>
          <a:noFill/>
          <a:extLst>
            <a:ext uri="{909E8E84-426E-40DD-AFC4-6F175D3DCCD1}">
              <a14:hiddenFill xmlns:a14="http://schemas.microsoft.com/office/drawing/2010/main">
                <a:solidFill>
                  <a:srgbClr val="FFFFFF"/>
                </a:solidFill>
              </a14:hiddenFill>
            </a:ext>
          </a:extLst>
        </p:spPr>
      </p:pic>
      <p:sp>
        <p:nvSpPr>
          <p:cNvPr id="6" name="四角形: 角を丸くする 5">
            <a:extLst>
              <a:ext uri="{FF2B5EF4-FFF2-40B4-BE49-F238E27FC236}">
                <a16:creationId xmlns:a16="http://schemas.microsoft.com/office/drawing/2014/main" id="{DE5E561F-F247-3741-A80B-4D2AEA18EB90}"/>
              </a:ext>
            </a:extLst>
          </p:cNvPr>
          <p:cNvSpPr/>
          <p:nvPr/>
        </p:nvSpPr>
        <p:spPr>
          <a:xfrm>
            <a:off x="288137" y="5038123"/>
            <a:ext cx="8034596" cy="1500894"/>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2978065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A1B4BAA-3266-4A06-9476-F6BC9DE3C309}"/>
              </a:ext>
            </a:extLst>
          </p:cNvPr>
          <p:cNvSpPr/>
          <p:nvPr/>
        </p:nvSpPr>
        <p:spPr>
          <a:xfrm>
            <a:off x="122057" y="437532"/>
            <a:ext cx="583739" cy="583739"/>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4568"/>
            <a:endParaRPr kumimoji="1" lang="ja-JP" altLang="en-US" sz="1427" dirty="0">
              <a:solidFill>
                <a:prstClr val="white"/>
              </a:solidFill>
              <a:latin typeface="Calibri" panose="020F0502020204030204"/>
              <a:ea typeface="ＭＳ Ｐゴシック" panose="020B0600070205080204" pitchFamily="50" charset="-128"/>
            </a:endParaRPr>
          </a:p>
        </p:txBody>
      </p:sp>
      <p:sp>
        <p:nvSpPr>
          <p:cNvPr id="5" name="タイトル 4">
            <a:extLst>
              <a:ext uri="{FF2B5EF4-FFF2-40B4-BE49-F238E27FC236}">
                <a16:creationId xmlns:a16="http://schemas.microsoft.com/office/drawing/2014/main" id="{2B049F8B-7BC1-45AF-AE20-10A1789CB2CE}"/>
              </a:ext>
            </a:extLst>
          </p:cNvPr>
          <p:cNvSpPr>
            <a:spLocks noGrp="1"/>
          </p:cNvSpPr>
          <p:nvPr>
            <p:ph type="title"/>
          </p:nvPr>
        </p:nvSpPr>
        <p:spPr>
          <a:xfrm>
            <a:off x="804072" y="484275"/>
            <a:ext cx="8297858" cy="583739"/>
          </a:xfrm>
        </p:spPr>
        <p:txBody>
          <a:bodyPr>
            <a:normAutofit fontScale="90000"/>
          </a:bodyPr>
          <a:lstStyle/>
          <a:p>
            <a:r>
              <a:rPr lang="ja-JP" altLang="en-US" b="1" dirty="0">
                <a:solidFill>
                  <a:srgbClr val="0000FF"/>
                </a:solidFill>
                <a:latin typeface="メイリオ" panose="020B0604030504040204" pitchFamily="50" charset="-128"/>
                <a:ea typeface="メイリオ" panose="020B0604030504040204" pitchFamily="50" charset="-128"/>
              </a:rPr>
              <a:t>申請手順</a:t>
            </a:r>
          </a:p>
        </p:txBody>
      </p:sp>
      <p:sp>
        <p:nvSpPr>
          <p:cNvPr id="8" name="コンテンツ プレースホルダー 2">
            <a:extLst>
              <a:ext uri="{FF2B5EF4-FFF2-40B4-BE49-F238E27FC236}">
                <a16:creationId xmlns:a16="http://schemas.microsoft.com/office/drawing/2014/main" id="{C3ABB7B3-956B-47FD-B83E-8AC6691A692D}"/>
              </a:ext>
            </a:extLst>
          </p:cNvPr>
          <p:cNvSpPr txBox="1">
            <a:spLocks/>
          </p:cNvSpPr>
          <p:nvPr/>
        </p:nvSpPr>
        <p:spPr>
          <a:xfrm>
            <a:off x="705799" y="3274006"/>
            <a:ext cx="8494410" cy="218581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428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9" name="コンテンツ プレースホルダー 2">
            <a:extLst>
              <a:ext uri="{FF2B5EF4-FFF2-40B4-BE49-F238E27FC236}">
                <a16:creationId xmlns:a16="http://schemas.microsoft.com/office/drawing/2014/main" id="{287E5CA8-8774-4108-A166-BDAE0488E480}"/>
              </a:ext>
            </a:extLst>
          </p:cNvPr>
          <p:cNvSpPr txBox="1">
            <a:spLocks/>
          </p:cNvSpPr>
          <p:nvPr/>
        </p:nvSpPr>
        <p:spPr>
          <a:xfrm>
            <a:off x="705799" y="4854131"/>
            <a:ext cx="8494410" cy="74253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3486"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3" name="図 2">
            <a:extLst>
              <a:ext uri="{FF2B5EF4-FFF2-40B4-BE49-F238E27FC236}">
                <a16:creationId xmlns:a16="http://schemas.microsoft.com/office/drawing/2014/main" id="{DB130E42-47A6-409C-A446-3C2A6FF96A92}"/>
              </a:ext>
            </a:extLst>
          </p:cNvPr>
          <p:cNvPicPr>
            <a:picLocks noChangeAspect="1"/>
          </p:cNvPicPr>
          <p:nvPr/>
        </p:nvPicPr>
        <p:blipFill>
          <a:blip r:embed="rId3"/>
          <a:stretch>
            <a:fillRect/>
          </a:stretch>
        </p:blipFill>
        <p:spPr>
          <a:xfrm>
            <a:off x="8391684" y="6102429"/>
            <a:ext cx="1420491" cy="542591"/>
          </a:xfrm>
          <a:prstGeom prst="rect">
            <a:avLst/>
          </a:prstGeom>
        </p:spPr>
      </p:pic>
      <p:sp>
        <p:nvSpPr>
          <p:cNvPr id="39" name="Rectangle 29">
            <a:extLst>
              <a:ext uri="{FF2B5EF4-FFF2-40B4-BE49-F238E27FC236}">
                <a16:creationId xmlns:a16="http://schemas.microsoft.com/office/drawing/2014/main" id="{39D683BF-8877-4305-9213-8F3CB4DD0611}"/>
              </a:ext>
            </a:extLst>
          </p:cNvPr>
          <p:cNvSpPr>
            <a:spLocks noChangeArrowheads="1"/>
          </p:cNvSpPr>
          <p:nvPr/>
        </p:nvSpPr>
        <p:spPr bwMode="auto">
          <a:xfrm>
            <a:off x="152400" y="15240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0" name="Rectangle 38">
            <a:extLst>
              <a:ext uri="{FF2B5EF4-FFF2-40B4-BE49-F238E27FC236}">
                <a16:creationId xmlns:a16="http://schemas.microsoft.com/office/drawing/2014/main" id="{21605E38-A128-4996-B76F-623195B58DB5}"/>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 name="Rectangle 39">
            <a:extLst>
              <a:ext uri="{FF2B5EF4-FFF2-40B4-BE49-F238E27FC236}">
                <a16:creationId xmlns:a16="http://schemas.microsoft.com/office/drawing/2014/main" id="{0F47A8FF-0931-465D-8C50-9F28A8B64768}"/>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2" name="Rectangle 43">
            <a:extLst>
              <a:ext uri="{FF2B5EF4-FFF2-40B4-BE49-F238E27FC236}">
                <a16:creationId xmlns:a16="http://schemas.microsoft.com/office/drawing/2014/main" id="{FFB50BD4-5426-4A31-9FC8-3D78A822902C}"/>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a:ln>
                <a:noFill/>
              </a:ln>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000" b="0" i="0" u="none" strike="noStrike" cap="none" normalizeH="0" baseline="0">
                <a:ln>
                  <a:noFill/>
                </a:ln>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 name="テキスト ボックス 6">
            <a:extLst>
              <a:ext uri="{FF2B5EF4-FFF2-40B4-BE49-F238E27FC236}">
                <a16:creationId xmlns:a16="http://schemas.microsoft.com/office/drawing/2014/main" id="{22DCEC2F-E2C5-4C85-A7C5-1FF5D1B493E9}"/>
              </a:ext>
            </a:extLst>
          </p:cNvPr>
          <p:cNvSpPr txBox="1"/>
          <p:nvPr/>
        </p:nvSpPr>
        <p:spPr>
          <a:xfrm>
            <a:off x="447675" y="1146596"/>
            <a:ext cx="9001126" cy="5318379"/>
          </a:xfrm>
          <a:prstGeom prst="rect">
            <a:avLst/>
          </a:prstGeom>
          <a:noFill/>
        </p:spPr>
        <p:txBody>
          <a:bodyPr wrap="square" rtlCol="0">
            <a:spAutoFit/>
          </a:bodyPr>
          <a:lstStyle/>
          <a:p>
            <a:pPr marL="0" indent="0">
              <a:lnSpc>
                <a:spcPct val="160000"/>
              </a:lnSpc>
              <a:buNone/>
            </a:pPr>
            <a:r>
              <a:rPr lang="ja-JP" altLang="en-US" sz="3600" b="1" dirty="0">
                <a:solidFill>
                  <a:srgbClr val="9A38D0"/>
                </a:solidFill>
                <a:latin typeface="メイリオ" panose="020B0604030504040204" pitchFamily="50" charset="-128"/>
                <a:ea typeface="メイリオ" panose="020B0604030504040204" pitchFamily="50" charset="-128"/>
              </a:rPr>
              <a:t>①調査提案</a:t>
            </a:r>
            <a:endParaRPr lang="en-US" altLang="ja-JP" sz="3600" b="1" dirty="0">
              <a:solidFill>
                <a:srgbClr val="9A38D0"/>
              </a:solidFill>
              <a:latin typeface="メイリオ" panose="020B0604030504040204" pitchFamily="50" charset="-128"/>
              <a:ea typeface="メイリオ" panose="020B0604030504040204" pitchFamily="50" charset="-128"/>
            </a:endParaRPr>
          </a:p>
          <a:p>
            <a:pPr>
              <a:lnSpc>
                <a:spcPct val="200000"/>
              </a:lnSpc>
            </a:pPr>
            <a:r>
              <a:rPr lang="ja-JP" altLang="en-US" sz="2400" b="0" i="0" u="none" strike="noStrike" baseline="0" dirty="0">
                <a:latin typeface="メイリオ" panose="020B0604030504040204" pitchFamily="50" charset="-128"/>
                <a:ea typeface="メイリオ" panose="020B0604030504040204" pitchFamily="50" charset="-128"/>
              </a:rPr>
              <a:t>・援助国クラブ（代表提唱者）は現地調査を実施し、</a:t>
            </a:r>
            <a:endParaRPr lang="en-US" altLang="ja-JP" sz="2400" b="0" i="0" u="none" strike="noStrike" baseline="0" dirty="0">
              <a:latin typeface="メイリオ" panose="020B0604030504040204" pitchFamily="50" charset="-128"/>
              <a:ea typeface="メイリオ" panose="020B0604030504040204" pitchFamily="50" charset="-128"/>
            </a:endParaRPr>
          </a:p>
          <a:p>
            <a:pPr>
              <a:lnSpc>
                <a:spcPct val="200000"/>
              </a:lnSpc>
            </a:pPr>
            <a:r>
              <a:rPr lang="ja-JP" altLang="en-US" sz="2400" dirty="0">
                <a:latin typeface="メイリオ" panose="020B0604030504040204" pitchFamily="50" charset="-128"/>
                <a:ea typeface="メイリオ" panose="020B0604030504040204" pitchFamily="50" charset="-128"/>
              </a:rPr>
              <a:t>　実施国クラブ（</a:t>
            </a:r>
            <a:r>
              <a:rPr lang="ja-JP" altLang="en-US" sz="2400" b="0" i="0" u="none" strike="noStrike" baseline="0" dirty="0">
                <a:latin typeface="メイリオ" panose="020B0604030504040204" pitchFamily="50" charset="-128"/>
                <a:ea typeface="メイリオ" panose="020B0604030504040204" pitchFamily="50" charset="-128"/>
              </a:rPr>
              <a:t>実施国の地域代表提唱者）と協働して</a:t>
            </a:r>
            <a:endParaRPr lang="en-US" altLang="ja-JP" sz="2400" b="0" i="0" u="none" strike="noStrike" baseline="0" dirty="0">
              <a:latin typeface="メイリオ" panose="020B0604030504040204" pitchFamily="50" charset="-128"/>
              <a:ea typeface="メイリオ" panose="020B0604030504040204" pitchFamily="50" charset="-128"/>
            </a:endParaRPr>
          </a:p>
          <a:p>
            <a:pPr>
              <a:lnSpc>
                <a:spcPct val="200000"/>
              </a:lnSpc>
            </a:pPr>
            <a:r>
              <a:rPr lang="ja-JP" altLang="en-US" sz="2400" dirty="0">
                <a:latin typeface="メイリオ" panose="020B0604030504040204" pitchFamily="50" charset="-128"/>
                <a:ea typeface="メイリオ" panose="020B0604030504040204" pitchFamily="50" charset="-128"/>
              </a:rPr>
              <a:t>　</a:t>
            </a:r>
            <a:r>
              <a:rPr lang="en-US" altLang="ja-JP" sz="2400" b="0" i="0" u="none" strike="noStrike" baseline="0" dirty="0">
                <a:latin typeface="メイリオ" panose="020B0604030504040204" pitchFamily="50" charset="-128"/>
                <a:ea typeface="メイリオ" panose="020B0604030504040204" pitchFamily="50" charset="-128"/>
              </a:rPr>
              <a:t>『</a:t>
            </a:r>
            <a:r>
              <a:rPr lang="ja-JP" altLang="en-US" sz="2400" b="0" i="0" u="none" strike="noStrike" baseline="0" dirty="0">
                <a:latin typeface="メイリオ" panose="020B0604030504040204" pitchFamily="50" charset="-128"/>
                <a:ea typeface="メイリオ" panose="020B0604030504040204" pitchFamily="50" charset="-128"/>
              </a:rPr>
              <a:t>地域社会調査の結果フォーム</a:t>
            </a:r>
            <a:r>
              <a:rPr lang="en-US" altLang="ja-JP" sz="2400" b="0" i="0" u="none" strike="noStrike" baseline="0" dirty="0">
                <a:latin typeface="メイリオ" panose="020B0604030504040204" pitchFamily="50" charset="-128"/>
                <a:ea typeface="メイリオ" panose="020B0604030504040204" pitchFamily="50" charset="-128"/>
              </a:rPr>
              <a:t>』</a:t>
            </a:r>
            <a:r>
              <a:rPr lang="ja-JP" altLang="en-US" sz="2400" b="0" i="0" u="none" strike="noStrike" baseline="0" dirty="0">
                <a:latin typeface="メイリオ" panose="020B0604030504040204" pitchFamily="50" charset="-128"/>
                <a:ea typeface="メイリオ" panose="020B0604030504040204" pitchFamily="50" charset="-128"/>
              </a:rPr>
              <a:t>事業計画書等を作成します。</a:t>
            </a:r>
            <a:endParaRPr lang="en-US" altLang="ja-JP" sz="2400" b="0" i="0" u="none" strike="noStrike" baseline="0" dirty="0">
              <a:latin typeface="メイリオ" panose="020B0604030504040204" pitchFamily="50" charset="-128"/>
              <a:ea typeface="メイリオ" panose="020B0604030504040204" pitchFamily="50" charset="-128"/>
            </a:endParaRPr>
          </a:p>
          <a:p>
            <a:pPr>
              <a:lnSpc>
                <a:spcPct val="200000"/>
              </a:lnSpc>
            </a:pPr>
            <a:r>
              <a:rPr lang="ja-JP" altLang="en-US" sz="2400" b="0" i="0" u="none" strike="noStrike" baseline="0" dirty="0">
                <a:latin typeface="メイリオ" panose="020B0604030504040204" pitchFamily="50" charset="-128"/>
                <a:ea typeface="メイリオ" panose="020B0604030504040204" pitchFamily="50" charset="-128"/>
              </a:rPr>
              <a:t>・援助国クラブは、地区財団委員会に地区審査のための書類</a:t>
            </a:r>
            <a:endParaRPr lang="en-US" altLang="ja-JP" sz="2400" b="0" i="0" u="none" strike="noStrike" baseline="0" dirty="0">
              <a:latin typeface="メイリオ" panose="020B0604030504040204" pitchFamily="50" charset="-128"/>
              <a:ea typeface="メイリオ" panose="020B0604030504040204" pitchFamily="50" charset="-128"/>
            </a:endParaRPr>
          </a:p>
          <a:p>
            <a:pPr>
              <a:lnSpc>
                <a:spcPct val="200000"/>
              </a:lnSpc>
            </a:pPr>
            <a:r>
              <a:rPr lang="ja-JP" altLang="en-US" sz="2400" dirty="0">
                <a:latin typeface="メイリオ" panose="020B0604030504040204" pitchFamily="50" charset="-128"/>
                <a:ea typeface="メイリオ" panose="020B0604030504040204" pitchFamily="50" charset="-128"/>
              </a:rPr>
              <a:t>　</a:t>
            </a:r>
            <a:r>
              <a:rPr lang="ja-JP" altLang="en-US" sz="2400" b="0" i="0" u="none" strike="noStrike" baseline="0" dirty="0">
                <a:latin typeface="メイリオ" panose="020B0604030504040204" pitchFamily="50" charset="-128"/>
                <a:ea typeface="メイリオ" panose="020B0604030504040204" pitchFamily="50" charset="-128"/>
              </a:rPr>
              <a:t>を提出します。</a:t>
            </a:r>
            <a:br>
              <a:rPr lang="en-US" altLang="ja-JP" sz="2400" dirty="0">
                <a:latin typeface="メイリオ" panose="020B0604030504040204" pitchFamily="50" charset="-128"/>
                <a:ea typeface="メイリオ" panose="020B0604030504040204" pitchFamily="50" charset="-128"/>
              </a:rPr>
            </a:b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59165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A1B4BAA-3266-4A06-9476-F6BC9DE3C309}"/>
              </a:ext>
            </a:extLst>
          </p:cNvPr>
          <p:cNvSpPr/>
          <p:nvPr/>
        </p:nvSpPr>
        <p:spPr>
          <a:xfrm>
            <a:off x="122057" y="437532"/>
            <a:ext cx="583739" cy="583739"/>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4568"/>
            <a:endParaRPr kumimoji="1" lang="ja-JP" altLang="en-US" sz="1427" dirty="0">
              <a:solidFill>
                <a:prstClr val="white"/>
              </a:solidFill>
              <a:latin typeface="Calibri" panose="020F0502020204030204"/>
              <a:ea typeface="ＭＳ Ｐゴシック" panose="020B0600070205080204" pitchFamily="50" charset="-128"/>
            </a:endParaRPr>
          </a:p>
        </p:txBody>
      </p:sp>
      <p:sp>
        <p:nvSpPr>
          <p:cNvPr id="5" name="タイトル 4">
            <a:extLst>
              <a:ext uri="{FF2B5EF4-FFF2-40B4-BE49-F238E27FC236}">
                <a16:creationId xmlns:a16="http://schemas.microsoft.com/office/drawing/2014/main" id="{2B049F8B-7BC1-45AF-AE20-10A1789CB2CE}"/>
              </a:ext>
            </a:extLst>
          </p:cNvPr>
          <p:cNvSpPr>
            <a:spLocks noGrp="1"/>
          </p:cNvSpPr>
          <p:nvPr>
            <p:ph type="title"/>
          </p:nvPr>
        </p:nvSpPr>
        <p:spPr>
          <a:xfrm>
            <a:off x="804072" y="484275"/>
            <a:ext cx="8297858" cy="583739"/>
          </a:xfrm>
        </p:spPr>
        <p:txBody>
          <a:bodyPr>
            <a:normAutofit fontScale="90000"/>
          </a:bodyPr>
          <a:lstStyle/>
          <a:p>
            <a:r>
              <a:rPr lang="ja-JP" altLang="en-US" b="1" dirty="0">
                <a:solidFill>
                  <a:srgbClr val="0000FF"/>
                </a:solidFill>
                <a:latin typeface="メイリオ" panose="020B0604030504040204" pitchFamily="50" charset="-128"/>
                <a:ea typeface="メイリオ" panose="020B0604030504040204" pitchFamily="50" charset="-128"/>
              </a:rPr>
              <a:t>申請手順</a:t>
            </a:r>
          </a:p>
        </p:txBody>
      </p:sp>
      <p:sp>
        <p:nvSpPr>
          <p:cNvPr id="8" name="コンテンツ プレースホルダー 2">
            <a:extLst>
              <a:ext uri="{FF2B5EF4-FFF2-40B4-BE49-F238E27FC236}">
                <a16:creationId xmlns:a16="http://schemas.microsoft.com/office/drawing/2014/main" id="{C3ABB7B3-956B-47FD-B83E-8AC6691A692D}"/>
              </a:ext>
            </a:extLst>
          </p:cNvPr>
          <p:cNvSpPr txBox="1">
            <a:spLocks/>
          </p:cNvSpPr>
          <p:nvPr/>
        </p:nvSpPr>
        <p:spPr>
          <a:xfrm>
            <a:off x="152400" y="5480487"/>
            <a:ext cx="4523426" cy="828149"/>
          </a:xfrm>
          <a:prstGeom prst="rect">
            <a:avLst/>
          </a:prstGeom>
        </p:spPr>
        <p:txBody>
          <a:bodyPr vert="horz" lIns="72464" tIns="36233" rIns="72464" bIns="36233"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r>
              <a:rPr lang="ja-JP" altLang="en-US" sz="1500" dirty="0">
                <a:latin typeface="メイリオ" panose="020B0604030504040204" pitchFamily="50" charset="-128"/>
                <a:ea typeface="メイリオ" panose="020B0604030504040204" pitchFamily="50" charset="-128"/>
              </a:rPr>
              <a:t>１</a:t>
            </a:r>
            <a:r>
              <a:rPr lang="en-US" altLang="ja-JP" sz="1500" dirty="0">
                <a:latin typeface="メイリオ" panose="020B0604030504040204" pitchFamily="50" charset="-128"/>
                <a:ea typeface="メイリオ" panose="020B0604030504040204" pitchFamily="50" charset="-128"/>
              </a:rPr>
              <a:t>)</a:t>
            </a:r>
            <a:r>
              <a:rPr lang="ja-JP" altLang="en-US" sz="1500" dirty="0">
                <a:latin typeface="メイリオ" panose="020B0604030504040204" pitchFamily="50" charset="-128"/>
                <a:ea typeface="メイリオ" panose="020B0604030504040204" pitchFamily="50" charset="-128"/>
              </a:rPr>
              <a:t>グルーバル補助金事業計画書</a:t>
            </a:r>
            <a:endParaRPr lang="en-US" altLang="ja-JP" sz="1500" dirty="0">
              <a:latin typeface="メイリオ" panose="020B0604030504040204" pitchFamily="50" charset="-128"/>
              <a:ea typeface="メイリオ" panose="020B0604030504040204" pitchFamily="50" charset="-128"/>
            </a:endParaRPr>
          </a:p>
          <a:p>
            <a:pPr marL="0" indent="0" defTabSz="724568">
              <a:lnSpc>
                <a:spcPct val="100000"/>
              </a:lnSpc>
              <a:spcBef>
                <a:spcPts val="791"/>
              </a:spcBef>
              <a:buNone/>
            </a:pPr>
            <a:r>
              <a:rPr lang="ja-JP" altLang="en-US" sz="1500" dirty="0">
                <a:latin typeface="メイリオ" panose="020B0604030504040204" pitchFamily="50" charset="-128"/>
                <a:ea typeface="メイリオ" panose="020B0604030504040204" pitchFamily="50" charset="-128"/>
              </a:rPr>
              <a:t>　　　　　　　　　</a:t>
            </a:r>
            <a:r>
              <a:rPr lang="en-US" altLang="ja-JP" sz="1500" dirty="0">
                <a:latin typeface="メイリオ" panose="020B0604030504040204" pitchFamily="50" charset="-128"/>
                <a:ea typeface="メイリオ" panose="020B0604030504040204" pitchFamily="50" charset="-128"/>
              </a:rPr>
              <a:t>(</a:t>
            </a:r>
            <a:r>
              <a:rPr lang="ja-JP" altLang="en-US" sz="1500" dirty="0">
                <a:latin typeface="メイリオ" panose="020B0604030504040204" pitchFamily="50" charset="-128"/>
                <a:ea typeface="メイリオ" panose="020B0604030504040204" pitchFamily="50" charset="-128"/>
              </a:rPr>
              <a:t>様式５０１</a:t>
            </a:r>
            <a:r>
              <a:rPr lang="en-US" altLang="ja-JP" sz="1500" dirty="0">
                <a:latin typeface="メイリオ" panose="020B0604030504040204" pitchFamily="50" charset="-128"/>
                <a:ea typeface="メイリオ" panose="020B0604030504040204" pitchFamily="50" charset="-128"/>
              </a:rPr>
              <a:t>)</a:t>
            </a:r>
            <a:br>
              <a:rPr lang="ja-JP" altLang="en-US" sz="1600" dirty="0">
                <a:latin typeface="メイリオ" panose="020B0604030504040204" pitchFamily="50" charset="-128"/>
                <a:ea typeface="メイリオ" panose="020B0604030504040204" pitchFamily="50" charset="-128"/>
              </a:rPr>
            </a:br>
            <a:endParaRPr lang="en-US" altLang="ja-JP" sz="1600"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DB130E42-47A6-409C-A446-3C2A6FF96A92}"/>
              </a:ext>
            </a:extLst>
          </p:cNvPr>
          <p:cNvPicPr>
            <a:picLocks noChangeAspect="1"/>
          </p:cNvPicPr>
          <p:nvPr/>
        </p:nvPicPr>
        <p:blipFill>
          <a:blip r:embed="rId3"/>
          <a:stretch>
            <a:fillRect/>
          </a:stretch>
        </p:blipFill>
        <p:spPr>
          <a:xfrm>
            <a:off x="8391684" y="6102429"/>
            <a:ext cx="1420491" cy="542591"/>
          </a:xfrm>
          <a:prstGeom prst="rect">
            <a:avLst/>
          </a:prstGeom>
        </p:spPr>
      </p:pic>
      <p:sp>
        <p:nvSpPr>
          <p:cNvPr id="39" name="Rectangle 29">
            <a:extLst>
              <a:ext uri="{FF2B5EF4-FFF2-40B4-BE49-F238E27FC236}">
                <a16:creationId xmlns:a16="http://schemas.microsoft.com/office/drawing/2014/main" id="{39D683BF-8877-4305-9213-8F3CB4DD0611}"/>
              </a:ext>
            </a:extLst>
          </p:cNvPr>
          <p:cNvSpPr>
            <a:spLocks noChangeArrowheads="1"/>
          </p:cNvSpPr>
          <p:nvPr/>
        </p:nvSpPr>
        <p:spPr bwMode="auto">
          <a:xfrm>
            <a:off x="152400" y="15240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0" name="Rectangle 38">
            <a:extLst>
              <a:ext uri="{FF2B5EF4-FFF2-40B4-BE49-F238E27FC236}">
                <a16:creationId xmlns:a16="http://schemas.microsoft.com/office/drawing/2014/main" id="{21605E38-A128-4996-B76F-623195B58DB5}"/>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 name="Rectangle 39">
            <a:extLst>
              <a:ext uri="{FF2B5EF4-FFF2-40B4-BE49-F238E27FC236}">
                <a16:creationId xmlns:a16="http://schemas.microsoft.com/office/drawing/2014/main" id="{0F47A8FF-0931-465D-8C50-9F28A8B64768}"/>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2" name="Rectangle 43">
            <a:extLst>
              <a:ext uri="{FF2B5EF4-FFF2-40B4-BE49-F238E27FC236}">
                <a16:creationId xmlns:a16="http://schemas.microsoft.com/office/drawing/2014/main" id="{FFB50BD4-5426-4A31-9FC8-3D78A822902C}"/>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a:ln>
                <a:noFill/>
              </a:ln>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000" b="0" i="0" u="none" strike="noStrike" cap="none" normalizeH="0" baseline="0">
                <a:ln>
                  <a:noFill/>
                </a:ln>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12" name="図 11" descr="テキスト, 手紙&#10;&#10;自動的に生成された説明">
            <a:extLst>
              <a:ext uri="{FF2B5EF4-FFF2-40B4-BE49-F238E27FC236}">
                <a16:creationId xmlns:a16="http://schemas.microsoft.com/office/drawing/2014/main" id="{606E9286-AF13-408D-B88E-AF49F779A096}"/>
              </a:ext>
            </a:extLst>
          </p:cNvPr>
          <p:cNvPicPr>
            <a:picLocks noChangeAspect="1"/>
          </p:cNvPicPr>
          <p:nvPr/>
        </p:nvPicPr>
        <p:blipFill>
          <a:blip r:embed="rId4"/>
          <a:stretch>
            <a:fillRect/>
          </a:stretch>
        </p:blipFill>
        <p:spPr>
          <a:xfrm>
            <a:off x="7019925" y="1668026"/>
            <a:ext cx="2560240" cy="3571636"/>
          </a:xfrm>
          <a:prstGeom prst="rect">
            <a:avLst/>
          </a:prstGeom>
        </p:spPr>
      </p:pic>
      <p:sp>
        <p:nvSpPr>
          <p:cNvPr id="20" name="テキスト ボックス 19">
            <a:extLst>
              <a:ext uri="{FF2B5EF4-FFF2-40B4-BE49-F238E27FC236}">
                <a16:creationId xmlns:a16="http://schemas.microsoft.com/office/drawing/2014/main" id="{27199233-11DC-4EF0-98E0-91ADF0EB6EC2}"/>
              </a:ext>
            </a:extLst>
          </p:cNvPr>
          <p:cNvSpPr txBox="1"/>
          <p:nvPr/>
        </p:nvSpPr>
        <p:spPr>
          <a:xfrm>
            <a:off x="6545887" y="5480487"/>
            <a:ext cx="3691593" cy="307777"/>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３</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地域社会調査の結果フォーム</a:t>
            </a:r>
            <a:r>
              <a:rPr lang="en-US" altLang="ja-JP" sz="1400" dirty="0">
                <a:latin typeface="メイリオ" panose="020B0604030504040204" pitchFamily="50" charset="-128"/>
                <a:ea typeface="メイリオ" panose="020B0604030504040204" pitchFamily="50" charset="-128"/>
              </a:rPr>
              <a:t>』</a:t>
            </a:r>
            <a:endParaRPr lang="ja-JP" altLang="en-US" sz="1400"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935701D4-5D8F-411A-A9BD-8BF4BD8DEAA6}"/>
              </a:ext>
            </a:extLst>
          </p:cNvPr>
          <p:cNvSpPr txBox="1"/>
          <p:nvPr/>
        </p:nvSpPr>
        <p:spPr>
          <a:xfrm>
            <a:off x="3576804" y="5480487"/>
            <a:ext cx="3166896" cy="523220"/>
          </a:xfrm>
          <a:prstGeom prst="rect">
            <a:avLst/>
          </a:prstGeom>
          <a:noFill/>
        </p:spPr>
        <p:txBody>
          <a:bodyPr wrap="square" rtlCol="0">
            <a:spAutoFit/>
          </a:bodyPr>
          <a:lstStyle/>
          <a:p>
            <a:r>
              <a:rPr kumimoji="1" lang="zh-TW" altLang="en-US" sz="1400" dirty="0">
                <a:latin typeface="メイリオ" panose="020B0604030504040204" pitchFamily="50" charset="-128"/>
                <a:ea typeface="メイリオ" panose="020B0604030504040204" pitchFamily="50" charset="-128"/>
              </a:rPr>
              <a:t>２</a:t>
            </a:r>
            <a:r>
              <a:rPr kumimoji="1" lang="en-US" altLang="zh-TW" sz="1400" dirty="0">
                <a:latin typeface="メイリオ" panose="020B0604030504040204" pitchFamily="50" charset="-128"/>
                <a:ea typeface="メイリオ" panose="020B0604030504040204" pitchFamily="50" charset="-128"/>
              </a:rPr>
              <a:t>)DDF</a:t>
            </a:r>
            <a:r>
              <a:rPr kumimoji="1" lang="zh-TW" altLang="en-US" sz="1400" dirty="0">
                <a:latin typeface="メイリオ" panose="020B0604030504040204" pitchFamily="50" charset="-128"/>
                <a:ea typeface="メイリオ" panose="020B0604030504040204" pitchFamily="50" charset="-128"/>
              </a:rPr>
              <a:t>使用申請書</a:t>
            </a:r>
            <a:r>
              <a:rPr kumimoji="1" lang="en-US" altLang="ja-JP" sz="1400" dirty="0">
                <a:latin typeface="メイリオ" panose="020B0604030504040204" pitchFamily="50" charset="-128"/>
                <a:ea typeface="メイリオ" panose="020B0604030504040204" pitchFamily="50" charset="-128"/>
              </a:rPr>
              <a:t>(</a:t>
            </a:r>
            <a:r>
              <a:rPr kumimoji="1" lang="zh-TW" altLang="en-US" sz="1400" dirty="0">
                <a:latin typeface="メイリオ" panose="020B0604030504040204" pitchFamily="50" charset="-128"/>
                <a:ea typeface="メイリオ" panose="020B0604030504040204" pitchFamily="50" charset="-128"/>
              </a:rPr>
              <a:t>様式５１１</a:t>
            </a:r>
            <a:r>
              <a:rPr kumimoji="1" lang="ja-JP" altLang="en-US" sz="1400" dirty="0">
                <a:latin typeface="メイリオ" panose="020B0604030504040204" pitchFamily="50" charset="-128"/>
                <a:ea typeface="メイリオ" panose="020B0604030504040204" pitchFamily="50" charset="-128"/>
              </a:rPr>
              <a:t>）</a:t>
            </a:r>
            <a:br>
              <a:rPr kumimoji="1" lang="zh-TW" altLang="en-US" sz="1400" dirty="0">
                <a:latin typeface="メイリオ" panose="020B0604030504040204" pitchFamily="50" charset="-128"/>
                <a:ea typeface="メイリオ" panose="020B0604030504040204" pitchFamily="50" charset="-128"/>
              </a:rPr>
            </a:br>
            <a:endParaRPr kumimoji="1" lang="ja-JP" altLang="en-US" sz="14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AAE4F7AE-0B03-43C9-B26D-C4E6752BD284}"/>
              </a:ext>
            </a:extLst>
          </p:cNvPr>
          <p:cNvSpPr txBox="1"/>
          <p:nvPr/>
        </p:nvSpPr>
        <p:spPr>
          <a:xfrm>
            <a:off x="804072" y="1106410"/>
            <a:ext cx="4852610" cy="523220"/>
          </a:xfrm>
          <a:prstGeom prst="rect">
            <a:avLst/>
          </a:prstGeom>
          <a:noFill/>
        </p:spPr>
        <p:txBody>
          <a:bodyPr wrap="none" rtlCol="0">
            <a:spAutoFit/>
          </a:bodyPr>
          <a:lstStyle/>
          <a:p>
            <a:r>
              <a:rPr kumimoji="1" lang="ja-JP" altLang="en-US" sz="2800" b="1" dirty="0">
                <a:solidFill>
                  <a:schemeClr val="accent2">
                    <a:lumMod val="75000"/>
                  </a:schemeClr>
                </a:solidFill>
                <a:latin typeface="メイリオ" panose="020B0604030504040204" pitchFamily="50" charset="-128"/>
                <a:ea typeface="メイリオ" panose="020B0604030504040204" pitchFamily="50" charset="-128"/>
              </a:rPr>
              <a:t>地区財団委員会への提出書類</a:t>
            </a:r>
          </a:p>
        </p:txBody>
      </p:sp>
      <p:pic>
        <p:nvPicPr>
          <p:cNvPr id="21" name="図 20">
            <a:extLst>
              <a:ext uri="{FF2B5EF4-FFF2-40B4-BE49-F238E27FC236}">
                <a16:creationId xmlns:a16="http://schemas.microsoft.com/office/drawing/2014/main" id="{79662EC9-6850-44A8-8B4E-23512CB4BE9C}"/>
              </a:ext>
            </a:extLst>
          </p:cNvPr>
          <p:cNvPicPr>
            <a:picLocks noChangeAspect="1"/>
          </p:cNvPicPr>
          <p:nvPr/>
        </p:nvPicPr>
        <p:blipFill>
          <a:blip r:embed="rId5"/>
          <a:stretch>
            <a:fillRect/>
          </a:stretch>
        </p:blipFill>
        <p:spPr>
          <a:xfrm>
            <a:off x="3576804" y="1629630"/>
            <a:ext cx="2560240" cy="3610030"/>
          </a:xfrm>
          <a:prstGeom prst="rect">
            <a:avLst/>
          </a:prstGeom>
        </p:spPr>
      </p:pic>
      <p:pic>
        <p:nvPicPr>
          <p:cNvPr id="23" name="図 22">
            <a:extLst>
              <a:ext uri="{FF2B5EF4-FFF2-40B4-BE49-F238E27FC236}">
                <a16:creationId xmlns:a16="http://schemas.microsoft.com/office/drawing/2014/main" id="{96594EF2-4406-42F3-B6DD-51F40F560460}"/>
              </a:ext>
            </a:extLst>
          </p:cNvPr>
          <p:cNvPicPr>
            <a:picLocks noChangeAspect="1"/>
          </p:cNvPicPr>
          <p:nvPr/>
        </p:nvPicPr>
        <p:blipFill>
          <a:blip r:embed="rId6"/>
          <a:stretch>
            <a:fillRect/>
          </a:stretch>
        </p:blipFill>
        <p:spPr>
          <a:xfrm>
            <a:off x="224004" y="1629630"/>
            <a:ext cx="2560240" cy="3571634"/>
          </a:xfrm>
          <a:prstGeom prst="rect">
            <a:avLst/>
          </a:prstGeom>
        </p:spPr>
      </p:pic>
    </p:spTree>
    <p:extLst>
      <p:ext uri="{BB962C8B-B14F-4D97-AF65-F5344CB8AC3E}">
        <p14:creationId xmlns:p14="http://schemas.microsoft.com/office/powerpoint/2010/main" val="17229365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A1B4BAA-3266-4A06-9476-F6BC9DE3C309}"/>
              </a:ext>
            </a:extLst>
          </p:cNvPr>
          <p:cNvSpPr/>
          <p:nvPr/>
        </p:nvSpPr>
        <p:spPr>
          <a:xfrm>
            <a:off x="122057" y="437532"/>
            <a:ext cx="583739" cy="583739"/>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4568"/>
            <a:endParaRPr kumimoji="1" lang="ja-JP" altLang="en-US" sz="1427" dirty="0">
              <a:solidFill>
                <a:prstClr val="white"/>
              </a:solidFill>
              <a:latin typeface="Calibri" panose="020F0502020204030204"/>
              <a:ea typeface="ＭＳ Ｐゴシック" panose="020B0600070205080204" pitchFamily="50" charset="-128"/>
            </a:endParaRPr>
          </a:p>
        </p:txBody>
      </p:sp>
      <p:sp>
        <p:nvSpPr>
          <p:cNvPr id="5" name="タイトル 4">
            <a:extLst>
              <a:ext uri="{FF2B5EF4-FFF2-40B4-BE49-F238E27FC236}">
                <a16:creationId xmlns:a16="http://schemas.microsoft.com/office/drawing/2014/main" id="{2B049F8B-7BC1-45AF-AE20-10A1789CB2CE}"/>
              </a:ext>
            </a:extLst>
          </p:cNvPr>
          <p:cNvSpPr>
            <a:spLocks noGrp="1"/>
          </p:cNvSpPr>
          <p:nvPr>
            <p:ph type="title"/>
          </p:nvPr>
        </p:nvSpPr>
        <p:spPr>
          <a:xfrm>
            <a:off x="804072" y="484275"/>
            <a:ext cx="8297858" cy="583739"/>
          </a:xfrm>
        </p:spPr>
        <p:txBody>
          <a:bodyPr>
            <a:normAutofit fontScale="90000"/>
          </a:bodyPr>
          <a:lstStyle/>
          <a:p>
            <a:r>
              <a:rPr lang="ja-JP" altLang="en-US" b="1" dirty="0">
                <a:solidFill>
                  <a:srgbClr val="0000FF"/>
                </a:solidFill>
                <a:latin typeface="メイリオ" panose="020B0604030504040204" pitchFamily="50" charset="-128"/>
                <a:ea typeface="メイリオ" panose="020B0604030504040204" pitchFamily="50" charset="-128"/>
              </a:rPr>
              <a:t>申請手順</a:t>
            </a:r>
          </a:p>
        </p:txBody>
      </p:sp>
      <p:sp>
        <p:nvSpPr>
          <p:cNvPr id="8" name="コンテンツ プレースホルダー 2">
            <a:extLst>
              <a:ext uri="{FF2B5EF4-FFF2-40B4-BE49-F238E27FC236}">
                <a16:creationId xmlns:a16="http://schemas.microsoft.com/office/drawing/2014/main" id="{C3ABB7B3-956B-47FD-B83E-8AC6691A692D}"/>
              </a:ext>
            </a:extLst>
          </p:cNvPr>
          <p:cNvSpPr txBox="1">
            <a:spLocks/>
          </p:cNvSpPr>
          <p:nvPr/>
        </p:nvSpPr>
        <p:spPr>
          <a:xfrm>
            <a:off x="705799" y="3274006"/>
            <a:ext cx="8494410" cy="218581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428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9" name="コンテンツ プレースホルダー 2">
            <a:extLst>
              <a:ext uri="{FF2B5EF4-FFF2-40B4-BE49-F238E27FC236}">
                <a16:creationId xmlns:a16="http://schemas.microsoft.com/office/drawing/2014/main" id="{287E5CA8-8774-4108-A166-BDAE0488E480}"/>
              </a:ext>
            </a:extLst>
          </p:cNvPr>
          <p:cNvSpPr txBox="1">
            <a:spLocks/>
          </p:cNvSpPr>
          <p:nvPr/>
        </p:nvSpPr>
        <p:spPr>
          <a:xfrm>
            <a:off x="705799" y="4854131"/>
            <a:ext cx="8494410" cy="74253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3486"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3" name="図 2">
            <a:extLst>
              <a:ext uri="{FF2B5EF4-FFF2-40B4-BE49-F238E27FC236}">
                <a16:creationId xmlns:a16="http://schemas.microsoft.com/office/drawing/2014/main" id="{DB130E42-47A6-409C-A446-3C2A6FF96A92}"/>
              </a:ext>
            </a:extLst>
          </p:cNvPr>
          <p:cNvPicPr>
            <a:picLocks noChangeAspect="1"/>
          </p:cNvPicPr>
          <p:nvPr/>
        </p:nvPicPr>
        <p:blipFill>
          <a:blip r:embed="rId3"/>
          <a:stretch>
            <a:fillRect/>
          </a:stretch>
        </p:blipFill>
        <p:spPr>
          <a:xfrm>
            <a:off x="8391684" y="6102429"/>
            <a:ext cx="1420491" cy="542591"/>
          </a:xfrm>
          <a:prstGeom prst="rect">
            <a:avLst/>
          </a:prstGeom>
        </p:spPr>
      </p:pic>
      <p:sp>
        <p:nvSpPr>
          <p:cNvPr id="39" name="Rectangle 29">
            <a:extLst>
              <a:ext uri="{FF2B5EF4-FFF2-40B4-BE49-F238E27FC236}">
                <a16:creationId xmlns:a16="http://schemas.microsoft.com/office/drawing/2014/main" id="{39D683BF-8877-4305-9213-8F3CB4DD0611}"/>
              </a:ext>
            </a:extLst>
          </p:cNvPr>
          <p:cNvSpPr>
            <a:spLocks noChangeArrowheads="1"/>
          </p:cNvSpPr>
          <p:nvPr/>
        </p:nvSpPr>
        <p:spPr bwMode="auto">
          <a:xfrm>
            <a:off x="152400" y="15240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0" name="Rectangle 38">
            <a:extLst>
              <a:ext uri="{FF2B5EF4-FFF2-40B4-BE49-F238E27FC236}">
                <a16:creationId xmlns:a16="http://schemas.microsoft.com/office/drawing/2014/main" id="{21605E38-A128-4996-B76F-623195B58DB5}"/>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 name="Rectangle 39">
            <a:extLst>
              <a:ext uri="{FF2B5EF4-FFF2-40B4-BE49-F238E27FC236}">
                <a16:creationId xmlns:a16="http://schemas.microsoft.com/office/drawing/2014/main" id="{0F47A8FF-0931-465D-8C50-9F28A8B64768}"/>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2" name="Rectangle 43">
            <a:extLst>
              <a:ext uri="{FF2B5EF4-FFF2-40B4-BE49-F238E27FC236}">
                <a16:creationId xmlns:a16="http://schemas.microsoft.com/office/drawing/2014/main" id="{FFB50BD4-5426-4A31-9FC8-3D78A822902C}"/>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a:ln>
                <a:noFill/>
              </a:ln>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000" b="0" i="0" u="none" strike="noStrike" cap="none" normalizeH="0" baseline="0">
                <a:ln>
                  <a:noFill/>
                </a:ln>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 name="テキスト ボックス 13">
            <a:extLst>
              <a:ext uri="{FF2B5EF4-FFF2-40B4-BE49-F238E27FC236}">
                <a16:creationId xmlns:a16="http://schemas.microsoft.com/office/drawing/2014/main" id="{7050DE8A-C7CF-47B6-B6EC-E486122F7B51}"/>
              </a:ext>
            </a:extLst>
          </p:cNvPr>
          <p:cNvSpPr txBox="1"/>
          <p:nvPr/>
        </p:nvSpPr>
        <p:spPr>
          <a:xfrm>
            <a:off x="438149" y="1398184"/>
            <a:ext cx="9067801" cy="3508653"/>
          </a:xfrm>
          <a:prstGeom prst="rect">
            <a:avLst/>
          </a:prstGeom>
          <a:noFill/>
        </p:spPr>
        <p:txBody>
          <a:bodyPr wrap="square">
            <a:spAutoFit/>
          </a:bodyPr>
          <a:lstStyle/>
          <a:p>
            <a:r>
              <a:rPr lang="ja-JP" altLang="en-US" sz="3600" b="1" dirty="0">
                <a:solidFill>
                  <a:srgbClr val="9A38D0"/>
                </a:solidFill>
                <a:latin typeface="メイリオ" panose="020B0604030504040204" pitchFamily="50" charset="-128"/>
                <a:ea typeface="メイリオ" panose="020B0604030504040204" pitchFamily="50" charset="-128"/>
              </a:rPr>
              <a:t>②地区協議</a:t>
            </a:r>
          </a:p>
          <a:p>
            <a:pPr>
              <a:lnSpc>
                <a:spcPct val="200000"/>
              </a:lnSpc>
            </a:pPr>
            <a:r>
              <a:rPr lang="ja-JP" altLang="en-US" sz="2400" dirty="0">
                <a:latin typeface="メイリオ" panose="020B0604030504040204" pitchFamily="50" charset="-128"/>
                <a:ea typeface="メイリオ" panose="020B0604030504040204" pitchFamily="50" charset="-128"/>
              </a:rPr>
              <a:t>・地区財団委員会は、補助金申請要件に合致しているか</a:t>
            </a:r>
            <a:endParaRPr lang="en-US" altLang="ja-JP" sz="2400" dirty="0">
              <a:latin typeface="メイリオ" panose="020B0604030504040204" pitchFamily="50" charset="-128"/>
              <a:ea typeface="メイリオ" panose="020B0604030504040204" pitchFamily="50" charset="-128"/>
            </a:endParaRPr>
          </a:p>
          <a:p>
            <a:pPr>
              <a:lnSpc>
                <a:spcPct val="200000"/>
              </a:lnSpc>
            </a:pPr>
            <a:r>
              <a:rPr lang="ja-JP" altLang="en-US" sz="2400" dirty="0">
                <a:latin typeface="メイリオ" panose="020B0604030504040204" pitchFamily="50" charset="-128"/>
                <a:ea typeface="メイリオ" panose="020B0604030504040204" pitchFamily="50" charset="-128"/>
              </a:rPr>
              <a:t>　確認します</a:t>
            </a:r>
          </a:p>
          <a:p>
            <a:pPr>
              <a:lnSpc>
                <a:spcPct val="200000"/>
              </a:lnSpc>
            </a:pPr>
            <a:r>
              <a:rPr lang="ja-JP" altLang="en-US" sz="2400" dirty="0">
                <a:latin typeface="メイリオ" panose="020B0604030504040204" pitchFamily="50" charset="-128"/>
                <a:ea typeface="メイリオ" panose="020B0604030504040204" pitchFamily="50" charset="-128"/>
              </a:rPr>
              <a:t>・地区財団委員会は、確認の後、</a:t>
            </a:r>
            <a:r>
              <a:rPr lang="en-US" altLang="ja-JP" sz="2400" dirty="0">
                <a:latin typeface="メイリオ" panose="020B0604030504040204" pitchFamily="50" charset="-128"/>
                <a:ea typeface="メイリオ" panose="020B0604030504040204" pitchFamily="50" charset="-128"/>
              </a:rPr>
              <a:t>DDF</a:t>
            </a:r>
            <a:r>
              <a:rPr lang="ja-JP" altLang="en-US" sz="2400" dirty="0">
                <a:latin typeface="メイリオ" panose="020B0604030504040204" pitchFamily="50" charset="-128"/>
                <a:ea typeface="メイリオ" panose="020B0604030504040204" pitchFamily="50" charset="-128"/>
              </a:rPr>
              <a:t>の使用を承認し、</a:t>
            </a:r>
            <a:endParaRPr lang="en-US" altLang="ja-JP" sz="2400" dirty="0">
              <a:latin typeface="メイリオ" panose="020B0604030504040204" pitchFamily="50" charset="-128"/>
              <a:ea typeface="メイリオ" panose="020B0604030504040204" pitchFamily="50" charset="-128"/>
            </a:endParaRPr>
          </a:p>
          <a:p>
            <a:pPr>
              <a:lnSpc>
                <a:spcPct val="200000"/>
              </a:lnSpc>
            </a:pPr>
            <a:r>
              <a:rPr lang="ja-JP" altLang="en-US" sz="2400" dirty="0">
                <a:latin typeface="メイリオ" panose="020B0604030504040204" pitchFamily="50" charset="-128"/>
                <a:ea typeface="メイリオ" panose="020B0604030504040204" pitchFamily="50" charset="-128"/>
              </a:rPr>
              <a:t>　援助国クラブの</a:t>
            </a:r>
            <a:r>
              <a:rPr lang="en-US" altLang="ja-JP" sz="2400" dirty="0">
                <a:latin typeface="メイリオ" panose="020B0604030504040204" pitchFamily="50" charset="-128"/>
                <a:ea typeface="メイリオ" panose="020B0604030504040204" pitchFamily="50" charset="-128"/>
              </a:rPr>
              <a:t>Web</a:t>
            </a:r>
            <a:r>
              <a:rPr lang="ja-JP" altLang="en-US" sz="2400" dirty="0">
                <a:latin typeface="メイリオ" panose="020B0604030504040204" pitchFamily="50" charset="-128"/>
                <a:ea typeface="メイリオ" panose="020B0604030504040204" pitchFamily="50" charset="-128"/>
              </a:rPr>
              <a:t>申請を承認します</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5075993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A1B4BAA-3266-4A06-9476-F6BC9DE3C309}"/>
              </a:ext>
            </a:extLst>
          </p:cNvPr>
          <p:cNvSpPr/>
          <p:nvPr/>
        </p:nvSpPr>
        <p:spPr>
          <a:xfrm>
            <a:off x="122057" y="437532"/>
            <a:ext cx="583739" cy="583739"/>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4568"/>
            <a:endParaRPr kumimoji="1" lang="ja-JP" altLang="en-US" sz="1427" dirty="0">
              <a:solidFill>
                <a:prstClr val="white"/>
              </a:solidFill>
              <a:latin typeface="Calibri" panose="020F0502020204030204"/>
              <a:ea typeface="ＭＳ Ｐゴシック" panose="020B0600070205080204" pitchFamily="50" charset="-128"/>
            </a:endParaRPr>
          </a:p>
        </p:txBody>
      </p:sp>
      <p:sp>
        <p:nvSpPr>
          <p:cNvPr id="5" name="タイトル 4">
            <a:extLst>
              <a:ext uri="{FF2B5EF4-FFF2-40B4-BE49-F238E27FC236}">
                <a16:creationId xmlns:a16="http://schemas.microsoft.com/office/drawing/2014/main" id="{2B049F8B-7BC1-45AF-AE20-10A1789CB2CE}"/>
              </a:ext>
            </a:extLst>
          </p:cNvPr>
          <p:cNvSpPr>
            <a:spLocks noGrp="1"/>
          </p:cNvSpPr>
          <p:nvPr>
            <p:ph type="title"/>
          </p:nvPr>
        </p:nvSpPr>
        <p:spPr>
          <a:xfrm>
            <a:off x="804072" y="484275"/>
            <a:ext cx="8297858" cy="583739"/>
          </a:xfrm>
        </p:spPr>
        <p:txBody>
          <a:bodyPr>
            <a:normAutofit fontScale="90000"/>
          </a:bodyPr>
          <a:lstStyle/>
          <a:p>
            <a:r>
              <a:rPr lang="ja-JP" altLang="en-US" b="1" dirty="0">
                <a:solidFill>
                  <a:srgbClr val="0000FF"/>
                </a:solidFill>
                <a:latin typeface="メイリオ" panose="020B0604030504040204" pitchFamily="50" charset="-128"/>
                <a:ea typeface="メイリオ" panose="020B0604030504040204" pitchFamily="50" charset="-128"/>
              </a:rPr>
              <a:t>申請手順</a:t>
            </a:r>
          </a:p>
        </p:txBody>
      </p:sp>
      <p:sp>
        <p:nvSpPr>
          <p:cNvPr id="8" name="コンテンツ プレースホルダー 2">
            <a:extLst>
              <a:ext uri="{FF2B5EF4-FFF2-40B4-BE49-F238E27FC236}">
                <a16:creationId xmlns:a16="http://schemas.microsoft.com/office/drawing/2014/main" id="{C3ABB7B3-956B-47FD-B83E-8AC6691A692D}"/>
              </a:ext>
            </a:extLst>
          </p:cNvPr>
          <p:cNvSpPr txBox="1">
            <a:spLocks/>
          </p:cNvSpPr>
          <p:nvPr/>
        </p:nvSpPr>
        <p:spPr>
          <a:xfrm>
            <a:off x="705799" y="3274006"/>
            <a:ext cx="8494410" cy="218581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428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9" name="コンテンツ プレースホルダー 2">
            <a:extLst>
              <a:ext uri="{FF2B5EF4-FFF2-40B4-BE49-F238E27FC236}">
                <a16:creationId xmlns:a16="http://schemas.microsoft.com/office/drawing/2014/main" id="{287E5CA8-8774-4108-A166-BDAE0488E480}"/>
              </a:ext>
            </a:extLst>
          </p:cNvPr>
          <p:cNvSpPr txBox="1">
            <a:spLocks/>
          </p:cNvSpPr>
          <p:nvPr/>
        </p:nvSpPr>
        <p:spPr>
          <a:xfrm>
            <a:off x="705799" y="4854131"/>
            <a:ext cx="8494410" cy="74253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3486" dirty="0">
              <a:solidFill>
                <a:prstClr val="black"/>
              </a:solidFill>
              <a:latin typeface="HGP創英角ﾎﾟｯﾌﾟ体" panose="040B0A00000000000000" pitchFamily="50" charset="-128"/>
              <a:ea typeface="HGP創英角ﾎﾟｯﾌﾟ体" panose="040B0A00000000000000" pitchFamily="50" charset="-128"/>
            </a:endParaRPr>
          </a:p>
        </p:txBody>
      </p:sp>
      <p:sp>
        <p:nvSpPr>
          <p:cNvPr id="39" name="Rectangle 29">
            <a:extLst>
              <a:ext uri="{FF2B5EF4-FFF2-40B4-BE49-F238E27FC236}">
                <a16:creationId xmlns:a16="http://schemas.microsoft.com/office/drawing/2014/main" id="{39D683BF-8877-4305-9213-8F3CB4DD0611}"/>
              </a:ext>
            </a:extLst>
          </p:cNvPr>
          <p:cNvSpPr>
            <a:spLocks noChangeArrowheads="1"/>
          </p:cNvSpPr>
          <p:nvPr/>
        </p:nvSpPr>
        <p:spPr bwMode="auto">
          <a:xfrm>
            <a:off x="152400" y="15240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0" name="Rectangle 38">
            <a:extLst>
              <a:ext uri="{FF2B5EF4-FFF2-40B4-BE49-F238E27FC236}">
                <a16:creationId xmlns:a16="http://schemas.microsoft.com/office/drawing/2014/main" id="{21605E38-A128-4996-B76F-623195B58DB5}"/>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 name="Rectangle 39">
            <a:extLst>
              <a:ext uri="{FF2B5EF4-FFF2-40B4-BE49-F238E27FC236}">
                <a16:creationId xmlns:a16="http://schemas.microsoft.com/office/drawing/2014/main" id="{0F47A8FF-0931-465D-8C50-9F28A8B64768}"/>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2" name="Rectangle 43">
            <a:extLst>
              <a:ext uri="{FF2B5EF4-FFF2-40B4-BE49-F238E27FC236}">
                <a16:creationId xmlns:a16="http://schemas.microsoft.com/office/drawing/2014/main" id="{FFB50BD4-5426-4A31-9FC8-3D78A822902C}"/>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a:ln>
                <a:noFill/>
              </a:ln>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000" b="0" i="0" u="none" strike="noStrike" cap="none" normalizeH="0" baseline="0">
                <a:ln>
                  <a:noFill/>
                </a:ln>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 name="テキスト ボックス 12">
            <a:extLst>
              <a:ext uri="{FF2B5EF4-FFF2-40B4-BE49-F238E27FC236}">
                <a16:creationId xmlns:a16="http://schemas.microsoft.com/office/drawing/2014/main" id="{85C87918-99AF-4E36-96BD-16422895C827}"/>
              </a:ext>
            </a:extLst>
          </p:cNvPr>
          <p:cNvSpPr txBox="1"/>
          <p:nvPr/>
        </p:nvSpPr>
        <p:spPr>
          <a:xfrm>
            <a:off x="542925" y="1090117"/>
            <a:ext cx="8858250" cy="3277820"/>
          </a:xfrm>
          <a:prstGeom prst="rect">
            <a:avLst/>
          </a:prstGeom>
          <a:noFill/>
        </p:spPr>
        <p:txBody>
          <a:bodyPr wrap="square">
            <a:spAutoFit/>
          </a:bodyPr>
          <a:lstStyle/>
          <a:p>
            <a:pPr marL="0" indent="0">
              <a:lnSpc>
                <a:spcPct val="150000"/>
              </a:lnSpc>
              <a:buNone/>
            </a:pPr>
            <a:r>
              <a:rPr lang="ja-JP" altLang="en-US" sz="3600" b="1" dirty="0">
                <a:solidFill>
                  <a:srgbClr val="9A38D0"/>
                </a:solidFill>
                <a:latin typeface="メイリオ" panose="020B0604030504040204" pitchFamily="50" charset="-128"/>
                <a:ea typeface="メイリオ" panose="020B0604030504040204" pitchFamily="50" charset="-128"/>
              </a:rPr>
              <a:t>③</a:t>
            </a:r>
            <a:r>
              <a:rPr lang="en-US" altLang="ja-JP" sz="3600" b="1" dirty="0">
                <a:solidFill>
                  <a:srgbClr val="9A38D0"/>
                </a:solidFill>
                <a:latin typeface="メイリオ" panose="020B0604030504040204" pitchFamily="50" charset="-128"/>
                <a:ea typeface="メイリオ" panose="020B0604030504040204" pitchFamily="50" charset="-128"/>
              </a:rPr>
              <a:t>Web</a:t>
            </a:r>
            <a:r>
              <a:rPr lang="ja-JP" altLang="en-US" sz="3600" b="1" dirty="0">
                <a:solidFill>
                  <a:srgbClr val="9A38D0"/>
                </a:solidFill>
                <a:latin typeface="メイリオ" panose="020B0604030504040204" pitchFamily="50" charset="-128"/>
                <a:ea typeface="メイリオ" panose="020B0604030504040204" pitchFamily="50" charset="-128"/>
              </a:rPr>
              <a:t>申請・</a:t>
            </a:r>
            <a:r>
              <a:rPr lang="en-US" altLang="ja-JP" sz="3600" b="1" dirty="0">
                <a:solidFill>
                  <a:srgbClr val="9A38D0"/>
                </a:solidFill>
                <a:latin typeface="メイリオ" panose="020B0604030504040204" pitchFamily="50" charset="-128"/>
                <a:ea typeface="メイリオ" panose="020B0604030504040204" pitchFamily="50" charset="-128"/>
              </a:rPr>
              <a:t>TRF</a:t>
            </a:r>
            <a:r>
              <a:rPr lang="ja-JP" altLang="en-US" sz="3600" b="1" dirty="0">
                <a:solidFill>
                  <a:srgbClr val="9A38D0"/>
                </a:solidFill>
                <a:latin typeface="メイリオ" panose="020B0604030504040204" pitchFamily="50" charset="-128"/>
                <a:ea typeface="メイリオ" panose="020B0604030504040204" pitchFamily="50" charset="-128"/>
              </a:rPr>
              <a:t>審査</a:t>
            </a:r>
            <a:endParaRPr lang="en-US" altLang="ja-JP" sz="3600" b="1" dirty="0">
              <a:solidFill>
                <a:srgbClr val="9A38D0"/>
              </a:solidFill>
              <a:latin typeface="メイリオ" panose="020B0604030504040204" pitchFamily="50" charset="-128"/>
              <a:ea typeface="メイリオ" panose="020B0604030504040204" pitchFamily="50" charset="-128"/>
            </a:endParaRPr>
          </a:p>
          <a:p>
            <a:pPr>
              <a:lnSpc>
                <a:spcPct val="150000"/>
              </a:lnSpc>
            </a:pPr>
            <a:r>
              <a:rPr lang="ja-JP" altLang="en-US" sz="2400" b="0" i="0" u="none" strike="noStrike" baseline="0" dirty="0">
                <a:latin typeface="メイリオ" panose="020B0604030504040204" pitchFamily="50" charset="-128"/>
                <a:ea typeface="メイリオ" panose="020B0604030504040204" pitchFamily="50" charset="-128"/>
              </a:rPr>
              <a:t>援助国クラブは、申請書記入後、地区財団委員会・地区ガバナーの承認をもらい、</a:t>
            </a:r>
            <a:r>
              <a:rPr lang="en-US" altLang="ja-JP" sz="2400" b="0" i="0" u="none" strike="noStrike" baseline="0" dirty="0">
                <a:latin typeface="メイリオ" panose="020B0604030504040204" pitchFamily="50" charset="-128"/>
                <a:ea typeface="メイリオ" panose="020B0604030504040204" pitchFamily="50" charset="-128"/>
              </a:rPr>
              <a:t>TRF</a:t>
            </a:r>
            <a:r>
              <a:rPr lang="ja-JP" altLang="en-US" sz="2400" b="0" i="0" u="none" strike="noStrike" baseline="0" dirty="0">
                <a:latin typeface="メイリオ" panose="020B0604030504040204" pitchFamily="50" charset="-128"/>
                <a:ea typeface="メイリオ" panose="020B0604030504040204" pitchFamily="50" charset="-128"/>
              </a:rPr>
              <a:t>に</a:t>
            </a:r>
            <a:r>
              <a:rPr lang="en-US" altLang="ja-JP" sz="2400" b="0" i="0" u="none" strike="noStrike" baseline="0" dirty="0">
                <a:latin typeface="メイリオ" panose="020B0604030504040204" pitchFamily="50" charset="-128"/>
                <a:ea typeface="メイリオ" panose="020B0604030504040204" pitchFamily="50" charset="-128"/>
              </a:rPr>
              <a:t>Web</a:t>
            </a:r>
            <a:r>
              <a:rPr lang="ja-JP" altLang="en-US" sz="2400" b="0" i="0" u="none" strike="noStrike" baseline="0" dirty="0">
                <a:latin typeface="メイリオ" panose="020B0604030504040204" pitchFamily="50" charset="-128"/>
                <a:ea typeface="メイリオ" panose="020B0604030504040204" pitchFamily="50" charset="-128"/>
              </a:rPr>
              <a:t>申請</a:t>
            </a:r>
            <a:r>
              <a:rPr lang="ja-JP" altLang="en-US" sz="2400" dirty="0">
                <a:latin typeface="メイリオ" panose="020B0604030504040204" pitchFamily="50" charset="-128"/>
                <a:ea typeface="メイリオ" panose="020B0604030504040204" pitchFamily="50" charset="-128"/>
              </a:rPr>
              <a:t>します</a:t>
            </a:r>
            <a:endParaRPr lang="en-US" altLang="ja-JP" sz="2400" b="0" i="0" u="none" strike="noStrike" baseline="0" dirty="0">
              <a:latin typeface="メイリオ" panose="020B0604030504040204" pitchFamily="50" charset="-128"/>
              <a:ea typeface="メイリオ" panose="020B0604030504040204" pitchFamily="50" charset="-128"/>
            </a:endParaRPr>
          </a:p>
          <a:p>
            <a:pPr marL="0" indent="0">
              <a:lnSpc>
                <a:spcPct val="150000"/>
              </a:lnSpc>
              <a:buNone/>
            </a:pPr>
            <a:r>
              <a:rPr lang="ja-JP" altLang="en-US" sz="2400" dirty="0">
                <a:latin typeface="メイリオ" panose="020B0604030504040204" pitchFamily="50" charset="-128"/>
                <a:ea typeface="メイリオ" panose="020B0604030504040204" pitchFamily="50" charset="-128"/>
              </a:rPr>
              <a:t>・</a:t>
            </a:r>
            <a:r>
              <a:rPr lang="en-US" altLang="ja-JP" sz="3200" b="1" dirty="0">
                <a:solidFill>
                  <a:schemeClr val="accent2">
                    <a:lumMod val="75000"/>
                  </a:schemeClr>
                </a:solidFill>
                <a:latin typeface="メイリオ" panose="020B0604030504040204" pitchFamily="50" charset="-128"/>
                <a:ea typeface="メイリオ" panose="020B0604030504040204" pitchFamily="50" charset="-128"/>
              </a:rPr>
              <a:t>My ROTARY</a:t>
            </a:r>
            <a:r>
              <a:rPr lang="ja-JP" altLang="en-US" sz="2400" dirty="0">
                <a:latin typeface="メイリオ" panose="020B0604030504040204" pitchFamily="50" charset="-128"/>
                <a:ea typeface="メイリオ" panose="020B0604030504040204" pitchFamily="50" charset="-128"/>
              </a:rPr>
              <a:t>から申請します</a:t>
            </a:r>
            <a:endParaRPr lang="en-US" altLang="ja-JP" sz="24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2400" b="0" i="0" u="none" strike="noStrike" baseline="0" dirty="0">
                <a:latin typeface="メイリオ" panose="020B0604030504040204" pitchFamily="50" charset="-128"/>
                <a:ea typeface="メイリオ" panose="020B0604030504040204" pitchFamily="50" charset="-128"/>
              </a:rPr>
              <a:t>・審査期間は、</a:t>
            </a:r>
            <a:r>
              <a:rPr lang="ja-JP" altLang="en-US" sz="2400" dirty="0">
                <a:latin typeface="メイリオ" panose="020B0604030504040204" pitchFamily="50" charset="-128"/>
                <a:ea typeface="メイリオ" panose="020B0604030504040204" pitchFamily="50" charset="-128"/>
              </a:rPr>
              <a:t>最近</a:t>
            </a:r>
            <a:r>
              <a:rPr lang="ja-JP" altLang="en-US" sz="2400" b="0" i="0" u="none" strike="noStrike" baseline="0" dirty="0">
                <a:latin typeface="メイリオ" panose="020B0604030504040204" pitchFamily="50" charset="-128"/>
                <a:ea typeface="メイリオ" panose="020B0604030504040204" pitchFamily="50" charset="-128"/>
              </a:rPr>
              <a:t>の事例で</a:t>
            </a:r>
            <a:r>
              <a:rPr lang="ja-JP" altLang="en-US" sz="2400" dirty="0">
                <a:latin typeface="メイリオ" panose="020B0604030504040204" pitchFamily="50" charset="-128"/>
                <a:ea typeface="メイリオ" panose="020B0604030504040204" pitchFamily="50" charset="-128"/>
              </a:rPr>
              <a:t>６ヶ月</a:t>
            </a:r>
            <a:r>
              <a:rPr lang="ja-JP" altLang="en-US" sz="2400" b="0" i="0" u="none" strike="noStrike" baseline="0" dirty="0">
                <a:latin typeface="メイリオ" panose="020B0604030504040204" pitchFamily="50" charset="-128"/>
                <a:ea typeface="メイリオ" panose="020B0604030504040204" pitchFamily="50" charset="-128"/>
              </a:rPr>
              <a:t>程度かかるそうです</a:t>
            </a:r>
            <a:endParaRPr lang="en-US" altLang="ja-JP" sz="2400" b="0" i="0" u="none" strike="noStrike" baseline="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67BF37A1-74E9-4427-883C-8F10DDD45FFE}"/>
              </a:ext>
            </a:extLst>
          </p:cNvPr>
          <p:cNvSpPr txBox="1"/>
          <p:nvPr/>
        </p:nvSpPr>
        <p:spPr>
          <a:xfrm>
            <a:off x="542925" y="4515013"/>
            <a:ext cx="8674169" cy="2135200"/>
          </a:xfrm>
          <a:prstGeom prst="rect">
            <a:avLst/>
          </a:prstGeom>
          <a:noFill/>
        </p:spPr>
        <p:txBody>
          <a:bodyPr wrap="none" rtlCol="0">
            <a:spAutoFit/>
          </a:bodyPr>
          <a:lstStyle/>
          <a:p>
            <a:pPr>
              <a:lnSpc>
                <a:spcPct val="150000"/>
              </a:lnSpc>
            </a:pPr>
            <a:r>
              <a:rPr kumimoji="1" lang="en-US" altLang="ja-JP" dirty="0">
                <a:latin typeface="メイリオ" panose="020B0604030504040204" pitchFamily="50" charset="-128"/>
                <a:ea typeface="メイリオ" panose="020B0604030504040204" pitchFamily="50" charset="-128"/>
              </a:rPr>
              <a:t>※TRF</a:t>
            </a:r>
            <a:r>
              <a:rPr kumimoji="1" lang="ja-JP" altLang="en-US" dirty="0">
                <a:latin typeface="メイリオ" panose="020B0604030504040204" pitchFamily="50" charset="-128"/>
                <a:ea typeface="メイリオ" panose="020B0604030504040204" pitchFamily="50" charset="-128"/>
              </a:rPr>
              <a:t>への申請後不足事項等がある場合は</a:t>
            </a:r>
            <a:r>
              <a:rPr kumimoji="1" lang="en-US" altLang="ja-JP" dirty="0">
                <a:latin typeface="メイリオ" panose="020B0604030504040204" pitchFamily="50" charset="-128"/>
                <a:ea typeface="メイリオ" panose="020B0604030504040204" pitchFamily="50" charset="-128"/>
              </a:rPr>
              <a:t>TRF</a:t>
            </a:r>
            <a:r>
              <a:rPr kumimoji="1" lang="ja-JP" altLang="en-US" dirty="0">
                <a:latin typeface="メイリオ" panose="020B0604030504040204" pitchFamily="50" charset="-128"/>
                <a:ea typeface="メイリオ" panose="020B0604030504040204" pitchFamily="50" charset="-128"/>
              </a:rPr>
              <a:t>から照会がありクラブは回答を含め</a:t>
            </a:r>
            <a:endParaRPr kumimoji="1" lang="en-US" altLang="ja-JP" dirty="0">
              <a:latin typeface="メイリオ" panose="020B0604030504040204" pitchFamily="50" charset="-128"/>
              <a:ea typeface="メイリオ" panose="020B0604030504040204" pitchFamily="50" charset="-128"/>
            </a:endParaRPr>
          </a:p>
          <a:p>
            <a:pPr>
              <a:lnSpc>
                <a:spcPct val="150000"/>
              </a:lnSpc>
            </a:pPr>
            <a:r>
              <a:rPr kumimoji="1" lang="ja-JP" altLang="en-US" dirty="0">
                <a:latin typeface="メイリオ" panose="020B0604030504040204" pitchFamily="50" charset="-128"/>
                <a:ea typeface="メイリオ" panose="020B0604030504040204" pitchFamily="50" charset="-128"/>
              </a:rPr>
              <a:t>　適切に対応します</a:t>
            </a:r>
            <a:endParaRPr kumimoji="1" lang="en-US" altLang="ja-JP" dirty="0">
              <a:latin typeface="メイリオ" panose="020B0604030504040204" pitchFamily="50" charset="-128"/>
              <a:ea typeface="メイリオ" panose="020B0604030504040204" pitchFamily="50" charset="-128"/>
            </a:endParaRPr>
          </a:p>
          <a:p>
            <a:pPr>
              <a:lnSpc>
                <a:spcPct val="150000"/>
              </a:lnSpc>
            </a:pPr>
            <a:r>
              <a:rPr kumimoji="1" lang="en-US" altLang="ja-JP" dirty="0">
                <a:latin typeface="メイリオ" panose="020B0604030504040204" pitchFamily="50" charset="-128"/>
                <a:ea typeface="メイリオ" panose="020B0604030504040204" pitchFamily="50" charset="-128"/>
              </a:rPr>
              <a:t>※TRF</a:t>
            </a:r>
            <a:r>
              <a:rPr kumimoji="1" lang="ja-JP" altLang="en-US" dirty="0">
                <a:latin typeface="メイリオ" panose="020B0604030504040204" pitchFamily="50" charset="-128"/>
                <a:ea typeface="メイリオ" panose="020B0604030504040204" pitchFamily="50" charset="-128"/>
              </a:rPr>
              <a:t>から、メールにより承認・不承認が通知されます</a:t>
            </a:r>
            <a:endParaRPr kumimoji="1" lang="en-US" altLang="ja-JP" dirty="0">
              <a:latin typeface="メイリオ" panose="020B0604030504040204" pitchFamily="50" charset="-128"/>
              <a:ea typeface="メイリオ" panose="020B0604030504040204" pitchFamily="50" charset="-128"/>
            </a:endParaRPr>
          </a:p>
          <a:p>
            <a:pPr>
              <a:lnSpc>
                <a:spcPct val="150000"/>
              </a:lnSpc>
            </a:pP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補助金を受領し資金管理を行う場合は申請書の審査段階で銀行口座情報を</a:t>
            </a:r>
            <a:endParaRPr kumimoji="1" lang="en-US" altLang="ja-JP" dirty="0">
              <a:latin typeface="メイリオ" panose="020B0604030504040204" pitchFamily="50" charset="-128"/>
              <a:ea typeface="メイリオ" panose="020B0604030504040204" pitchFamily="50" charset="-128"/>
            </a:endParaRPr>
          </a:p>
          <a:p>
            <a:pPr>
              <a:lnSpc>
                <a:spcPct val="150000"/>
              </a:lnSpc>
            </a:pPr>
            <a:r>
              <a:rPr kumimoji="1" lang="ja-JP" altLang="en-US" dirty="0">
                <a:latin typeface="メイリオ" panose="020B0604030504040204" pitchFamily="50" charset="-128"/>
                <a:ea typeface="メイリオ" panose="020B0604030504040204" pitchFamily="50" charset="-128"/>
              </a:rPr>
              <a:t>　補助金センターから提出ます</a:t>
            </a:r>
          </a:p>
        </p:txBody>
      </p:sp>
      <p:pic>
        <p:nvPicPr>
          <p:cNvPr id="3" name="図 2">
            <a:extLst>
              <a:ext uri="{FF2B5EF4-FFF2-40B4-BE49-F238E27FC236}">
                <a16:creationId xmlns:a16="http://schemas.microsoft.com/office/drawing/2014/main" id="{DB130E42-47A6-409C-A446-3C2A6FF96A92}"/>
              </a:ext>
            </a:extLst>
          </p:cNvPr>
          <p:cNvPicPr>
            <a:picLocks noChangeAspect="1"/>
          </p:cNvPicPr>
          <p:nvPr/>
        </p:nvPicPr>
        <p:blipFill>
          <a:blip r:embed="rId3"/>
          <a:stretch>
            <a:fillRect/>
          </a:stretch>
        </p:blipFill>
        <p:spPr>
          <a:xfrm>
            <a:off x="8391684" y="6102429"/>
            <a:ext cx="1420491" cy="542591"/>
          </a:xfrm>
          <a:prstGeom prst="rect">
            <a:avLst/>
          </a:prstGeom>
        </p:spPr>
      </p:pic>
      <p:sp>
        <p:nvSpPr>
          <p:cNvPr id="11" name="フローチャート: 代替処理 10">
            <a:extLst>
              <a:ext uri="{FF2B5EF4-FFF2-40B4-BE49-F238E27FC236}">
                <a16:creationId xmlns:a16="http://schemas.microsoft.com/office/drawing/2014/main" id="{1C9DE431-63BB-4A36-8637-8B62A2789A21}"/>
              </a:ext>
            </a:extLst>
          </p:cNvPr>
          <p:cNvSpPr/>
          <p:nvPr/>
        </p:nvSpPr>
        <p:spPr>
          <a:xfrm>
            <a:off x="419100" y="4416962"/>
            <a:ext cx="8781101" cy="2288638"/>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7974393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A1B4BAA-3266-4A06-9476-F6BC9DE3C309}"/>
              </a:ext>
            </a:extLst>
          </p:cNvPr>
          <p:cNvSpPr/>
          <p:nvPr/>
        </p:nvSpPr>
        <p:spPr>
          <a:xfrm>
            <a:off x="122057" y="437532"/>
            <a:ext cx="583739" cy="583739"/>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4568"/>
            <a:endParaRPr kumimoji="1" lang="ja-JP" altLang="en-US" sz="1427" dirty="0">
              <a:solidFill>
                <a:prstClr val="white"/>
              </a:solidFill>
              <a:latin typeface="Calibri" panose="020F0502020204030204"/>
              <a:ea typeface="ＭＳ Ｐゴシック" panose="020B0600070205080204" pitchFamily="50" charset="-128"/>
            </a:endParaRPr>
          </a:p>
        </p:txBody>
      </p:sp>
      <p:sp>
        <p:nvSpPr>
          <p:cNvPr id="5" name="タイトル 4">
            <a:extLst>
              <a:ext uri="{FF2B5EF4-FFF2-40B4-BE49-F238E27FC236}">
                <a16:creationId xmlns:a16="http://schemas.microsoft.com/office/drawing/2014/main" id="{2B049F8B-7BC1-45AF-AE20-10A1789CB2CE}"/>
              </a:ext>
            </a:extLst>
          </p:cNvPr>
          <p:cNvSpPr>
            <a:spLocks noGrp="1"/>
          </p:cNvSpPr>
          <p:nvPr>
            <p:ph type="title"/>
          </p:nvPr>
        </p:nvSpPr>
        <p:spPr>
          <a:xfrm>
            <a:off x="804072" y="484275"/>
            <a:ext cx="8297858" cy="583739"/>
          </a:xfrm>
        </p:spPr>
        <p:txBody>
          <a:bodyPr>
            <a:normAutofit fontScale="90000"/>
          </a:bodyPr>
          <a:lstStyle/>
          <a:p>
            <a:r>
              <a:rPr lang="ja-JP" altLang="en-US" b="1" dirty="0">
                <a:solidFill>
                  <a:srgbClr val="0000FF"/>
                </a:solidFill>
                <a:latin typeface="メイリオ" panose="020B0604030504040204" pitchFamily="50" charset="-128"/>
                <a:ea typeface="メイリオ" panose="020B0604030504040204" pitchFamily="50" charset="-128"/>
              </a:rPr>
              <a:t>申請手順</a:t>
            </a:r>
          </a:p>
        </p:txBody>
      </p:sp>
      <p:sp>
        <p:nvSpPr>
          <p:cNvPr id="8" name="コンテンツ プレースホルダー 2">
            <a:extLst>
              <a:ext uri="{FF2B5EF4-FFF2-40B4-BE49-F238E27FC236}">
                <a16:creationId xmlns:a16="http://schemas.microsoft.com/office/drawing/2014/main" id="{C3ABB7B3-956B-47FD-B83E-8AC6691A692D}"/>
              </a:ext>
            </a:extLst>
          </p:cNvPr>
          <p:cNvSpPr txBox="1">
            <a:spLocks/>
          </p:cNvSpPr>
          <p:nvPr/>
        </p:nvSpPr>
        <p:spPr>
          <a:xfrm>
            <a:off x="705799" y="3274006"/>
            <a:ext cx="8494410" cy="218581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428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9" name="コンテンツ プレースホルダー 2">
            <a:extLst>
              <a:ext uri="{FF2B5EF4-FFF2-40B4-BE49-F238E27FC236}">
                <a16:creationId xmlns:a16="http://schemas.microsoft.com/office/drawing/2014/main" id="{287E5CA8-8774-4108-A166-BDAE0488E480}"/>
              </a:ext>
            </a:extLst>
          </p:cNvPr>
          <p:cNvSpPr txBox="1">
            <a:spLocks/>
          </p:cNvSpPr>
          <p:nvPr/>
        </p:nvSpPr>
        <p:spPr>
          <a:xfrm>
            <a:off x="705799" y="4844606"/>
            <a:ext cx="8494410" cy="74253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3486"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3" name="図 2">
            <a:extLst>
              <a:ext uri="{FF2B5EF4-FFF2-40B4-BE49-F238E27FC236}">
                <a16:creationId xmlns:a16="http://schemas.microsoft.com/office/drawing/2014/main" id="{DB130E42-47A6-409C-A446-3C2A6FF96A92}"/>
              </a:ext>
            </a:extLst>
          </p:cNvPr>
          <p:cNvPicPr>
            <a:picLocks noChangeAspect="1"/>
          </p:cNvPicPr>
          <p:nvPr/>
        </p:nvPicPr>
        <p:blipFill>
          <a:blip r:embed="rId3"/>
          <a:stretch>
            <a:fillRect/>
          </a:stretch>
        </p:blipFill>
        <p:spPr>
          <a:xfrm>
            <a:off x="8391684" y="6102429"/>
            <a:ext cx="1420491" cy="542591"/>
          </a:xfrm>
          <a:prstGeom prst="rect">
            <a:avLst/>
          </a:prstGeom>
        </p:spPr>
      </p:pic>
      <p:sp>
        <p:nvSpPr>
          <p:cNvPr id="39" name="Rectangle 29">
            <a:extLst>
              <a:ext uri="{FF2B5EF4-FFF2-40B4-BE49-F238E27FC236}">
                <a16:creationId xmlns:a16="http://schemas.microsoft.com/office/drawing/2014/main" id="{39D683BF-8877-4305-9213-8F3CB4DD0611}"/>
              </a:ext>
            </a:extLst>
          </p:cNvPr>
          <p:cNvSpPr>
            <a:spLocks noChangeArrowheads="1"/>
          </p:cNvSpPr>
          <p:nvPr/>
        </p:nvSpPr>
        <p:spPr bwMode="auto">
          <a:xfrm>
            <a:off x="152400" y="15240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0" name="Rectangle 38">
            <a:extLst>
              <a:ext uri="{FF2B5EF4-FFF2-40B4-BE49-F238E27FC236}">
                <a16:creationId xmlns:a16="http://schemas.microsoft.com/office/drawing/2014/main" id="{21605E38-A128-4996-B76F-623195B58DB5}"/>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 name="Rectangle 39">
            <a:extLst>
              <a:ext uri="{FF2B5EF4-FFF2-40B4-BE49-F238E27FC236}">
                <a16:creationId xmlns:a16="http://schemas.microsoft.com/office/drawing/2014/main" id="{0F47A8FF-0931-465D-8C50-9F28A8B64768}"/>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2" name="Rectangle 43">
            <a:extLst>
              <a:ext uri="{FF2B5EF4-FFF2-40B4-BE49-F238E27FC236}">
                <a16:creationId xmlns:a16="http://schemas.microsoft.com/office/drawing/2014/main" id="{FFB50BD4-5426-4A31-9FC8-3D78A822902C}"/>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a:ln>
                <a:noFill/>
              </a:ln>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000" b="0" i="0" u="none" strike="noStrike" cap="none" normalizeH="0" baseline="0">
                <a:ln>
                  <a:noFill/>
                </a:ln>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10" name="図 9" descr="テーブル&#10;&#10;自動的に生成された説明">
            <a:extLst>
              <a:ext uri="{FF2B5EF4-FFF2-40B4-BE49-F238E27FC236}">
                <a16:creationId xmlns:a16="http://schemas.microsoft.com/office/drawing/2014/main" id="{654A3BFD-BB82-4E94-BCB7-95E686CDE7B6}"/>
              </a:ext>
            </a:extLst>
          </p:cNvPr>
          <p:cNvPicPr>
            <a:picLocks/>
          </p:cNvPicPr>
          <p:nvPr/>
        </p:nvPicPr>
        <p:blipFill>
          <a:blip r:embed="rId4"/>
          <a:stretch>
            <a:fillRect/>
          </a:stretch>
        </p:blipFill>
        <p:spPr>
          <a:xfrm>
            <a:off x="345799" y="1669657"/>
            <a:ext cx="2700000" cy="3960000"/>
          </a:xfrm>
          <a:prstGeom prst="rect">
            <a:avLst/>
          </a:prstGeom>
        </p:spPr>
      </p:pic>
      <p:pic>
        <p:nvPicPr>
          <p:cNvPr id="19" name="図 18" descr="テーブル&#10;&#10;自動的に生成された説明">
            <a:extLst>
              <a:ext uri="{FF2B5EF4-FFF2-40B4-BE49-F238E27FC236}">
                <a16:creationId xmlns:a16="http://schemas.microsoft.com/office/drawing/2014/main" id="{81806FD5-B677-419C-B3C2-4BE08D185E1D}"/>
              </a:ext>
            </a:extLst>
          </p:cNvPr>
          <p:cNvPicPr>
            <a:picLocks/>
          </p:cNvPicPr>
          <p:nvPr/>
        </p:nvPicPr>
        <p:blipFill>
          <a:blip r:embed="rId5"/>
          <a:stretch>
            <a:fillRect/>
          </a:stretch>
        </p:blipFill>
        <p:spPr>
          <a:xfrm>
            <a:off x="6860201" y="1669657"/>
            <a:ext cx="2700000" cy="3960000"/>
          </a:xfrm>
          <a:prstGeom prst="rect">
            <a:avLst/>
          </a:prstGeom>
        </p:spPr>
      </p:pic>
      <p:pic>
        <p:nvPicPr>
          <p:cNvPr id="12" name="図 11" descr="テーブル&#10;&#10;自動的に生成された説明">
            <a:extLst>
              <a:ext uri="{FF2B5EF4-FFF2-40B4-BE49-F238E27FC236}">
                <a16:creationId xmlns:a16="http://schemas.microsoft.com/office/drawing/2014/main" id="{3F549165-7281-4C60-A433-8B66FD520570}"/>
              </a:ext>
            </a:extLst>
          </p:cNvPr>
          <p:cNvPicPr>
            <a:picLocks/>
          </p:cNvPicPr>
          <p:nvPr/>
        </p:nvPicPr>
        <p:blipFill>
          <a:blip r:embed="rId6"/>
          <a:stretch>
            <a:fillRect/>
          </a:stretch>
        </p:blipFill>
        <p:spPr>
          <a:xfrm>
            <a:off x="3603000" y="1669657"/>
            <a:ext cx="2700000" cy="3960000"/>
          </a:xfrm>
          <a:prstGeom prst="rect">
            <a:avLst/>
          </a:prstGeom>
        </p:spPr>
      </p:pic>
      <p:sp>
        <p:nvSpPr>
          <p:cNvPr id="51" name="テキスト ボックス 50">
            <a:extLst>
              <a:ext uri="{FF2B5EF4-FFF2-40B4-BE49-F238E27FC236}">
                <a16:creationId xmlns:a16="http://schemas.microsoft.com/office/drawing/2014/main" id="{B653B4D9-8A59-41C3-BDFC-02626AECD55C}"/>
              </a:ext>
            </a:extLst>
          </p:cNvPr>
          <p:cNvSpPr txBox="1"/>
          <p:nvPr/>
        </p:nvSpPr>
        <p:spPr>
          <a:xfrm>
            <a:off x="628650" y="1125681"/>
            <a:ext cx="5029200"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dirty="0">
                <a:solidFill>
                  <a:srgbClr val="ED7D31">
                    <a:lumMod val="75000"/>
                  </a:srgbClr>
                </a:solidFill>
                <a:latin typeface="メイリオ" panose="020B0604030504040204" pitchFamily="50" charset="-128"/>
                <a:ea typeface="メイリオ" panose="020B0604030504040204" pitchFamily="50" charset="-128"/>
              </a:rPr>
              <a:t>TRF</a:t>
            </a:r>
            <a:r>
              <a:rPr kumimoji="1" lang="ja-JP" altLang="en-US" sz="2800" b="1" dirty="0">
                <a:solidFill>
                  <a:srgbClr val="ED7D31">
                    <a:lumMod val="75000"/>
                  </a:srgbClr>
                </a:solidFill>
                <a:latin typeface="メイリオ" panose="020B0604030504040204" pitchFamily="50" charset="-128"/>
                <a:ea typeface="メイリオ" panose="020B0604030504040204" pitchFamily="50" charset="-128"/>
              </a:rPr>
              <a:t>への</a:t>
            </a:r>
            <a:r>
              <a:rPr kumimoji="1" lang="en-US" altLang="ja-JP" sz="2800" b="1" dirty="0">
                <a:solidFill>
                  <a:srgbClr val="ED7D31">
                    <a:lumMod val="75000"/>
                  </a:srgbClr>
                </a:solidFill>
                <a:latin typeface="メイリオ" panose="020B0604030504040204" pitchFamily="50" charset="-128"/>
                <a:ea typeface="メイリオ" panose="020B0604030504040204" pitchFamily="50" charset="-128"/>
              </a:rPr>
              <a:t>Web</a:t>
            </a:r>
            <a:r>
              <a:rPr kumimoji="1" lang="ja-JP" altLang="en-US" sz="2800" b="1" dirty="0">
                <a:solidFill>
                  <a:srgbClr val="ED7D31">
                    <a:lumMod val="75000"/>
                  </a:srgbClr>
                </a:solidFill>
                <a:latin typeface="メイリオ" panose="020B0604030504040204" pitchFamily="50" charset="-128"/>
                <a:ea typeface="メイリオ" panose="020B0604030504040204" pitchFamily="50" charset="-128"/>
              </a:rPr>
              <a:t>申請</a:t>
            </a:r>
            <a:r>
              <a:rPr kumimoji="1" lang="ja-JP" altLang="en-US" sz="28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書類</a:t>
            </a:r>
          </a:p>
        </p:txBody>
      </p:sp>
      <p:sp>
        <p:nvSpPr>
          <p:cNvPr id="52" name="テキスト ボックス 51">
            <a:extLst>
              <a:ext uri="{FF2B5EF4-FFF2-40B4-BE49-F238E27FC236}">
                <a16:creationId xmlns:a16="http://schemas.microsoft.com/office/drawing/2014/main" id="{AC5F5EA3-54FC-4AE0-A170-C2ED74F41392}"/>
              </a:ext>
            </a:extLst>
          </p:cNvPr>
          <p:cNvSpPr txBox="1"/>
          <p:nvPr/>
        </p:nvSpPr>
        <p:spPr>
          <a:xfrm>
            <a:off x="345799" y="5743690"/>
            <a:ext cx="8363187" cy="1292662"/>
          </a:xfrm>
          <a:prstGeom prst="rect">
            <a:avLst/>
          </a:prstGeom>
          <a:noFill/>
        </p:spPr>
        <p:txBody>
          <a:bodyPr wrap="none" rtlCol="0">
            <a:spAutoFit/>
          </a:bodyPr>
          <a:lstStyle/>
          <a:p>
            <a:pPr>
              <a:lnSpc>
                <a:spcPct val="150000"/>
              </a:lnSpc>
            </a:pPr>
            <a:r>
              <a:rPr kumimoji="1" lang="en-US" altLang="ja-JP" sz="2000" dirty="0">
                <a:latin typeface="メイリオ" panose="020B0604030504040204" pitchFamily="50" charset="-128"/>
                <a:ea typeface="メイリオ" panose="020B0604030504040204" pitchFamily="50" charset="-128"/>
              </a:rPr>
              <a:t>TRF</a:t>
            </a:r>
            <a:r>
              <a:rPr kumimoji="1" lang="ja-JP" altLang="en-US" sz="2000" dirty="0">
                <a:latin typeface="メイリオ" panose="020B0604030504040204" pitchFamily="50" charset="-128"/>
                <a:ea typeface="メイリオ" panose="020B0604030504040204" pitchFamily="50" charset="-128"/>
              </a:rPr>
              <a:t>審査を受ける為、且つパートナーである実施国クラブも閲覧する為</a:t>
            </a:r>
            <a:endParaRPr kumimoji="1" lang="en-US" altLang="ja-JP" sz="2000" dirty="0">
              <a:latin typeface="メイリオ" panose="020B0604030504040204" pitchFamily="50" charset="-128"/>
              <a:ea typeface="メイリオ" panose="020B0604030504040204" pitchFamily="50" charset="-128"/>
            </a:endParaRPr>
          </a:p>
          <a:p>
            <a:pPr>
              <a:lnSpc>
                <a:spcPct val="150000"/>
              </a:lnSpc>
            </a:pPr>
            <a:r>
              <a:rPr kumimoji="1" lang="en-US" altLang="ja-JP" sz="2000" dirty="0">
                <a:latin typeface="メイリオ" panose="020B0604030504040204" pitchFamily="50" charset="-128"/>
                <a:ea typeface="メイリオ" panose="020B0604030504040204" pitchFamily="50" charset="-128"/>
              </a:rPr>
              <a:t>WEB</a:t>
            </a:r>
            <a:r>
              <a:rPr kumimoji="1" lang="ja-JP" altLang="en-US" sz="2000" dirty="0">
                <a:latin typeface="メイリオ" panose="020B0604030504040204" pitchFamily="50" charset="-128"/>
                <a:ea typeface="メイリオ" panose="020B0604030504040204" pitchFamily="50" charset="-128"/>
              </a:rPr>
              <a:t>申請時の言語は</a:t>
            </a:r>
            <a:r>
              <a:rPr kumimoji="1" lang="ja-JP" altLang="en-US" sz="2000" b="1" dirty="0">
                <a:solidFill>
                  <a:srgbClr val="FF0000"/>
                </a:solidFill>
                <a:latin typeface="メイリオ" panose="020B0604030504040204" pitchFamily="50" charset="-128"/>
                <a:ea typeface="メイリオ" panose="020B0604030504040204" pitchFamily="50" charset="-128"/>
              </a:rPr>
              <a:t>二か国語</a:t>
            </a:r>
            <a:r>
              <a:rPr kumimoji="1" lang="ja-JP" altLang="en-US" sz="2000" dirty="0">
                <a:latin typeface="メイリオ" panose="020B0604030504040204" pitchFamily="50" charset="-128"/>
                <a:ea typeface="メイリオ" panose="020B0604030504040204" pitchFamily="50" charset="-128"/>
              </a:rPr>
              <a:t>での記載が望ましいです</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日本語＆英語</a:t>
            </a:r>
            <a:r>
              <a:rPr kumimoji="1" lang="en-US" altLang="ja-JP" sz="2000" dirty="0">
                <a:latin typeface="メイリオ" panose="020B0604030504040204" pitchFamily="50" charset="-128"/>
                <a:ea typeface="メイリオ" panose="020B0604030504040204" pitchFamily="50" charset="-128"/>
              </a:rPr>
              <a:t>)</a:t>
            </a:r>
          </a:p>
          <a:p>
            <a:endParaRPr kumimoji="1" lang="ja-JP" altLang="en-US" dirty="0"/>
          </a:p>
        </p:txBody>
      </p:sp>
    </p:spTree>
    <p:extLst>
      <p:ext uri="{BB962C8B-B14F-4D97-AF65-F5344CB8AC3E}">
        <p14:creationId xmlns:p14="http://schemas.microsoft.com/office/powerpoint/2010/main" val="5193789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additive="base">
                                        <p:cTn id="18" dur="500" fill="hold"/>
                                        <p:tgtEl>
                                          <p:spTgt spid="52"/>
                                        </p:tgtEl>
                                        <p:attrNameLst>
                                          <p:attrName>ppt_x</p:attrName>
                                        </p:attrNameLst>
                                      </p:cBhvr>
                                      <p:tavLst>
                                        <p:tav tm="0">
                                          <p:val>
                                            <p:strVal val="#ppt_x"/>
                                          </p:val>
                                        </p:tav>
                                        <p:tav tm="100000">
                                          <p:val>
                                            <p:strVal val="#ppt_x"/>
                                          </p:val>
                                        </p:tav>
                                      </p:tavLst>
                                    </p:anim>
                                    <p:anim calcmode="lin" valueType="num">
                                      <p:cBhvr additive="base">
                                        <p:cTn id="19"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A1B4BAA-3266-4A06-9476-F6BC9DE3C309}"/>
              </a:ext>
            </a:extLst>
          </p:cNvPr>
          <p:cNvSpPr/>
          <p:nvPr/>
        </p:nvSpPr>
        <p:spPr>
          <a:xfrm>
            <a:off x="122057" y="437532"/>
            <a:ext cx="583739" cy="583739"/>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4568"/>
            <a:endParaRPr kumimoji="1" lang="ja-JP" altLang="en-US" sz="1427" dirty="0">
              <a:solidFill>
                <a:prstClr val="white"/>
              </a:solidFill>
              <a:latin typeface="Calibri" panose="020F0502020204030204"/>
              <a:ea typeface="ＭＳ Ｐゴシック" panose="020B0600070205080204" pitchFamily="50" charset="-128"/>
            </a:endParaRPr>
          </a:p>
        </p:txBody>
      </p:sp>
      <p:sp>
        <p:nvSpPr>
          <p:cNvPr id="5" name="タイトル 4">
            <a:extLst>
              <a:ext uri="{FF2B5EF4-FFF2-40B4-BE49-F238E27FC236}">
                <a16:creationId xmlns:a16="http://schemas.microsoft.com/office/drawing/2014/main" id="{2B049F8B-7BC1-45AF-AE20-10A1789CB2CE}"/>
              </a:ext>
            </a:extLst>
          </p:cNvPr>
          <p:cNvSpPr>
            <a:spLocks noGrp="1"/>
          </p:cNvSpPr>
          <p:nvPr>
            <p:ph type="title"/>
          </p:nvPr>
        </p:nvSpPr>
        <p:spPr>
          <a:xfrm>
            <a:off x="804072" y="484275"/>
            <a:ext cx="8297858" cy="583739"/>
          </a:xfrm>
        </p:spPr>
        <p:txBody>
          <a:bodyPr>
            <a:normAutofit fontScale="90000"/>
          </a:bodyPr>
          <a:lstStyle/>
          <a:p>
            <a:r>
              <a:rPr lang="ja-JP" altLang="en-US" b="1" dirty="0">
                <a:solidFill>
                  <a:srgbClr val="0000FF"/>
                </a:solidFill>
                <a:latin typeface="メイリオ" panose="020B0604030504040204" pitchFamily="50" charset="-128"/>
                <a:ea typeface="メイリオ" panose="020B0604030504040204" pitchFamily="50" charset="-128"/>
              </a:rPr>
              <a:t>申請手順</a:t>
            </a:r>
          </a:p>
        </p:txBody>
      </p:sp>
      <p:sp>
        <p:nvSpPr>
          <p:cNvPr id="8" name="コンテンツ プレースホルダー 2">
            <a:extLst>
              <a:ext uri="{FF2B5EF4-FFF2-40B4-BE49-F238E27FC236}">
                <a16:creationId xmlns:a16="http://schemas.microsoft.com/office/drawing/2014/main" id="{C3ABB7B3-956B-47FD-B83E-8AC6691A692D}"/>
              </a:ext>
            </a:extLst>
          </p:cNvPr>
          <p:cNvSpPr txBox="1">
            <a:spLocks/>
          </p:cNvSpPr>
          <p:nvPr/>
        </p:nvSpPr>
        <p:spPr>
          <a:xfrm>
            <a:off x="705799" y="3274006"/>
            <a:ext cx="8494410" cy="218581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4280" dirty="0">
              <a:solidFill>
                <a:srgbClr val="FF0000"/>
              </a:solidFill>
              <a:latin typeface="HGP創英角ﾎﾟｯﾌﾟ体" panose="040B0A00000000000000" pitchFamily="50" charset="-128"/>
              <a:ea typeface="HGP創英角ﾎﾟｯﾌﾟ体" panose="040B0A00000000000000" pitchFamily="50" charset="-128"/>
            </a:endParaRPr>
          </a:p>
        </p:txBody>
      </p:sp>
      <p:pic>
        <p:nvPicPr>
          <p:cNvPr id="3" name="図 2">
            <a:extLst>
              <a:ext uri="{FF2B5EF4-FFF2-40B4-BE49-F238E27FC236}">
                <a16:creationId xmlns:a16="http://schemas.microsoft.com/office/drawing/2014/main" id="{DB130E42-47A6-409C-A446-3C2A6FF96A92}"/>
              </a:ext>
            </a:extLst>
          </p:cNvPr>
          <p:cNvPicPr>
            <a:picLocks noChangeAspect="1"/>
          </p:cNvPicPr>
          <p:nvPr/>
        </p:nvPicPr>
        <p:blipFill>
          <a:blip r:embed="rId3"/>
          <a:stretch>
            <a:fillRect/>
          </a:stretch>
        </p:blipFill>
        <p:spPr>
          <a:xfrm>
            <a:off x="8391684" y="6102429"/>
            <a:ext cx="1420491" cy="542591"/>
          </a:xfrm>
          <a:prstGeom prst="rect">
            <a:avLst/>
          </a:prstGeom>
        </p:spPr>
      </p:pic>
      <p:sp>
        <p:nvSpPr>
          <p:cNvPr id="39" name="Rectangle 29">
            <a:extLst>
              <a:ext uri="{FF2B5EF4-FFF2-40B4-BE49-F238E27FC236}">
                <a16:creationId xmlns:a16="http://schemas.microsoft.com/office/drawing/2014/main" id="{39D683BF-8877-4305-9213-8F3CB4DD0611}"/>
              </a:ext>
            </a:extLst>
          </p:cNvPr>
          <p:cNvSpPr>
            <a:spLocks noChangeArrowheads="1"/>
          </p:cNvSpPr>
          <p:nvPr/>
        </p:nvSpPr>
        <p:spPr bwMode="auto">
          <a:xfrm>
            <a:off x="152400" y="15240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0" name="Rectangle 38">
            <a:extLst>
              <a:ext uri="{FF2B5EF4-FFF2-40B4-BE49-F238E27FC236}">
                <a16:creationId xmlns:a16="http://schemas.microsoft.com/office/drawing/2014/main" id="{21605E38-A128-4996-B76F-623195B58DB5}"/>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 name="Rectangle 39">
            <a:extLst>
              <a:ext uri="{FF2B5EF4-FFF2-40B4-BE49-F238E27FC236}">
                <a16:creationId xmlns:a16="http://schemas.microsoft.com/office/drawing/2014/main" id="{0F47A8FF-0931-465D-8C50-9F28A8B64768}"/>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2" name="Rectangle 43">
            <a:extLst>
              <a:ext uri="{FF2B5EF4-FFF2-40B4-BE49-F238E27FC236}">
                <a16:creationId xmlns:a16="http://schemas.microsoft.com/office/drawing/2014/main" id="{FFB50BD4-5426-4A31-9FC8-3D78A822902C}"/>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a:ln>
                <a:noFill/>
              </a:ln>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000" b="0" i="0" u="none" strike="noStrike" cap="none" normalizeH="0" baseline="0">
                <a:ln>
                  <a:noFill/>
                </a:ln>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 name="テキスト ボックス 12">
            <a:extLst>
              <a:ext uri="{FF2B5EF4-FFF2-40B4-BE49-F238E27FC236}">
                <a16:creationId xmlns:a16="http://schemas.microsoft.com/office/drawing/2014/main" id="{85C87918-99AF-4E36-96BD-16422895C827}"/>
              </a:ext>
            </a:extLst>
          </p:cNvPr>
          <p:cNvSpPr txBox="1"/>
          <p:nvPr/>
        </p:nvSpPr>
        <p:spPr>
          <a:xfrm>
            <a:off x="523875" y="1126170"/>
            <a:ext cx="8858250" cy="806375"/>
          </a:xfrm>
          <a:prstGeom prst="rect">
            <a:avLst/>
          </a:prstGeom>
          <a:noFill/>
        </p:spPr>
        <p:txBody>
          <a:bodyPr wrap="square">
            <a:spAutoFit/>
          </a:bodyPr>
          <a:lstStyle/>
          <a:p>
            <a:pPr marL="0" indent="0">
              <a:lnSpc>
                <a:spcPct val="160000"/>
              </a:lnSpc>
              <a:buNone/>
            </a:pPr>
            <a:r>
              <a:rPr lang="ja-JP" altLang="en-US" sz="3200" b="1" dirty="0">
                <a:solidFill>
                  <a:schemeClr val="accent2">
                    <a:lumMod val="75000"/>
                  </a:schemeClr>
                </a:solidFill>
                <a:latin typeface="メイリオ" panose="020B0604030504040204" pitchFamily="50" charset="-128"/>
                <a:ea typeface="メイリオ" panose="020B0604030504040204" pitchFamily="50" charset="-128"/>
              </a:rPr>
              <a:t>援助国クラブ拠出金の送金方法</a:t>
            </a:r>
            <a:endParaRPr lang="en-US" altLang="ja-JP" sz="3200" b="1" u="none" strike="noStrike" baseline="0"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784F3889-1F2F-42AC-87A4-4DBC4A5075AD}"/>
              </a:ext>
            </a:extLst>
          </p:cNvPr>
          <p:cNvSpPr txBox="1"/>
          <p:nvPr/>
        </p:nvSpPr>
        <p:spPr>
          <a:xfrm>
            <a:off x="523875" y="2090172"/>
            <a:ext cx="8858250" cy="1723549"/>
          </a:xfrm>
          <a:prstGeom prst="rect">
            <a:avLst/>
          </a:prstGeom>
          <a:noFill/>
        </p:spPr>
        <p:txBody>
          <a:bodyPr wrap="square">
            <a:spAutoFit/>
          </a:bodyPr>
          <a:lstStyle/>
          <a:p>
            <a:pPr>
              <a:lnSpc>
                <a:spcPct val="200000"/>
              </a:lnSpc>
            </a:pPr>
            <a:r>
              <a:rPr lang="ja-JP" altLang="en-US" sz="2800" dirty="0">
                <a:latin typeface="メイリオ" panose="020B0604030504040204" pitchFamily="50" charset="-128"/>
                <a:ea typeface="メイリオ" panose="020B0604030504040204" pitchFamily="50" charset="-128"/>
              </a:rPr>
              <a:t>・</a:t>
            </a:r>
            <a:r>
              <a:rPr lang="ja-JP" altLang="en-US" sz="3200" b="1" dirty="0">
                <a:solidFill>
                  <a:srgbClr val="FF0000"/>
                </a:solidFill>
                <a:latin typeface="メイリオ" panose="020B0604030504040204" pitchFamily="50" charset="-128"/>
                <a:ea typeface="メイリオ" panose="020B0604030504040204" pitchFamily="50" charset="-128"/>
              </a:rPr>
              <a:t>ＴＲＦの承認後　</a:t>
            </a:r>
            <a:r>
              <a:rPr lang="ja-JP" altLang="en-US" sz="2400" dirty="0">
                <a:latin typeface="メイリオ" panose="020B0604030504040204" pitchFamily="50" charset="-128"/>
                <a:ea typeface="メイリオ" panose="020B0604030504040204" pitchFamily="50" charset="-128"/>
              </a:rPr>
              <a:t>援助国クラブの拠出金を送金します</a:t>
            </a:r>
            <a:endParaRPr lang="en-US" altLang="ja-JP" sz="2400" dirty="0">
              <a:latin typeface="メイリオ" panose="020B0604030504040204" pitchFamily="50" charset="-128"/>
              <a:ea typeface="メイリオ" panose="020B0604030504040204" pitchFamily="50" charset="-128"/>
            </a:endParaRPr>
          </a:p>
          <a:p>
            <a:pPr>
              <a:lnSpc>
                <a:spcPct val="200000"/>
              </a:lnSpc>
            </a:pPr>
            <a:r>
              <a:rPr lang="ja-JP" altLang="en-US" sz="2400" dirty="0">
                <a:latin typeface="メイリオ" panose="020B0604030504040204" pitchFamily="50" charset="-128"/>
                <a:ea typeface="メイリオ" panose="020B0604030504040204" pitchFamily="50" charset="-128"/>
              </a:rPr>
              <a:t>　　１．寄付の形で</a:t>
            </a:r>
            <a:r>
              <a:rPr lang="en-US" altLang="ja-JP" sz="2400" dirty="0">
                <a:latin typeface="メイリオ" panose="020B0604030504040204" pitchFamily="50" charset="-128"/>
                <a:ea typeface="メイリオ" panose="020B0604030504040204" pitchFamily="50" charset="-128"/>
              </a:rPr>
              <a:t>TRF</a:t>
            </a:r>
            <a:r>
              <a:rPr lang="ja-JP" altLang="en-US" sz="2400" dirty="0">
                <a:latin typeface="メイリオ" panose="020B0604030504040204" pitchFamily="50" charset="-128"/>
                <a:ea typeface="メイリオ" panose="020B0604030504040204" pitchFamily="50" charset="-128"/>
              </a:rPr>
              <a:t>に送金します </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５％手数料、寄付控除</a:t>
            </a:r>
            <a:r>
              <a:rPr lang="en-US" altLang="ja-JP" sz="2400" dirty="0">
                <a:latin typeface="メイリオ" panose="020B0604030504040204" pitchFamily="50" charset="-128"/>
                <a:ea typeface="メイリオ" panose="020B0604030504040204" pitchFamily="50" charset="-128"/>
              </a:rPr>
              <a:t>)</a:t>
            </a:r>
          </a:p>
        </p:txBody>
      </p:sp>
      <p:sp>
        <p:nvSpPr>
          <p:cNvPr id="15" name="テキスト ボックス 14">
            <a:extLst>
              <a:ext uri="{FF2B5EF4-FFF2-40B4-BE49-F238E27FC236}">
                <a16:creationId xmlns:a16="http://schemas.microsoft.com/office/drawing/2014/main" id="{C5BD7994-F8A7-43D5-985B-BA0CB808AFD0}"/>
              </a:ext>
            </a:extLst>
          </p:cNvPr>
          <p:cNvSpPr txBox="1"/>
          <p:nvPr/>
        </p:nvSpPr>
        <p:spPr>
          <a:xfrm>
            <a:off x="523875" y="4136078"/>
            <a:ext cx="8239117" cy="461665"/>
          </a:xfrm>
          <a:prstGeom prst="rect">
            <a:avLst/>
          </a:prstGeom>
          <a:noFill/>
        </p:spPr>
        <p:txBody>
          <a:bodyPr wrap="square">
            <a:spAutoFit/>
          </a:bodyPr>
          <a:lstStyle/>
          <a:p>
            <a:r>
              <a:rPr lang="ja-JP" altLang="en-US" sz="2400" dirty="0">
                <a:latin typeface="メイリオ" panose="020B0604030504040204" pitchFamily="50" charset="-128"/>
                <a:ea typeface="メイリオ" panose="020B0604030504040204" pitchFamily="50" charset="-128"/>
              </a:rPr>
              <a:t>　　２．実施国クラブに直接送金します </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煩雑な手続き）</a:t>
            </a:r>
          </a:p>
        </p:txBody>
      </p:sp>
    </p:spTree>
    <p:extLst>
      <p:ext uri="{BB962C8B-B14F-4D97-AF65-F5344CB8AC3E}">
        <p14:creationId xmlns:p14="http://schemas.microsoft.com/office/powerpoint/2010/main" val="653160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A1B4BAA-3266-4A06-9476-F6BC9DE3C309}"/>
              </a:ext>
            </a:extLst>
          </p:cNvPr>
          <p:cNvSpPr/>
          <p:nvPr/>
        </p:nvSpPr>
        <p:spPr>
          <a:xfrm>
            <a:off x="122057" y="437532"/>
            <a:ext cx="583739" cy="583739"/>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4568"/>
            <a:endParaRPr kumimoji="1" lang="ja-JP" altLang="en-US" sz="1427" dirty="0">
              <a:solidFill>
                <a:prstClr val="white"/>
              </a:solidFill>
              <a:latin typeface="Calibri" panose="020F0502020204030204"/>
              <a:ea typeface="ＭＳ Ｐゴシック" panose="020B0600070205080204" pitchFamily="50" charset="-128"/>
            </a:endParaRPr>
          </a:p>
        </p:txBody>
      </p:sp>
      <p:sp>
        <p:nvSpPr>
          <p:cNvPr id="5" name="タイトル 4">
            <a:extLst>
              <a:ext uri="{FF2B5EF4-FFF2-40B4-BE49-F238E27FC236}">
                <a16:creationId xmlns:a16="http://schemas.microsoft.com/office/drawing/2014/main" id="{2B049F8B-7BC1-45AF-AE20-10A1789CB2CE}"/>
              </a:ext>
            </a:extLst>
          </p:cNvPr>
          <p:cNvSpPr>
            <a:spLocks noGrp="1"/>
          </p:cNvSpPr>
          <p:nvPr>
            <p:ph type="title"/>
          </p:nvPr>
        </p:nvSpPr>
        <p:spPr>
          <a:xfrm>
            <a:off x="804072" y="484275"/>
            <a:ext cx="8297858" cy="583739"/>
          </a:xfrm>
        </p:spPr>
        <p:txBody>
          <a:bodyPr>
            <a:normAutofit fontScale="90000"/>
          </a:bodyPr>
          <a:lstStyle/>
          <a:p>
            <a:r>
              <a:rPr lang="ja-JP" altLang="en-US" b="1" dirty="0">
                <a:solidFill>
                  <a:srgbClr val="0000FF"/>
                </a:solidFill>
                <a:latin typeface="メイリオ" panose="020B0604030504040204" pitchFamily="50" charset="-128"/>
                <a:ea typeface="メイリオ" panose="020B0604030504040204" pitchFamily="50" charset="-128"/>
              </a:rPr>
              <a:t>申請手順</a:t>
            </a:r>
          </a:p>
        </p:txBody>
      </p:sp>
      <p:sp>
        <p:nvSpPr>
          <p:cNvPr id="8" name="コンテンツ プレースホルダー 2">
            <a:extLst>
              <a:ext uri="{FF2B5EF4-FFF2-40B4-BE49-F238E27FC236}">
                <a16:creationId xmlns:a16="http://schemas.microsoft.com/office/drawing/2014/main" id="{C3ABB7B3-956B-47FD-B83E-8AC6691A692D}"/>
              </a:ext>
            </a:extLst>
          </p:cNvPr>
          <p:cNvSpPr txBox="1">
            <a:spLocks/>
          </p:cNvSpPr>
          <p:nvPr/>
        </p:nvSpPr>
        <p:spPr>
          <a:xfrm>
            <a:off x="705799" y="3274006"/>
            <a:ext cx="8494410" cy="218581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428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9" name="コンテンツ プレースホルダー 2">
            <a:extLst>
              <a:ext uri="{FF2B5EF4-FFF2-40B4-BE49-F238E27FC236}">
                <a16:creationId xmlns:a16="http://schemas.microsoft.com/office/drawing/2014/main" id="{287E5CA8-8774-4108-A166-BDAE0488E480}"/>
              </a:ext>
            </a:extLst>
          </p:cNvPr>
          <p:cNvSpPr txBox="1">
            <a:spLocks/>
          </p:cNvSpPr>
          <p:nvPr/>
        </p:nvSpPr>
        <p:spPr>
          <a:xfrm>
            <a:off x="705799" y="4854131"/>
            <a:ext cx="8494410" cy="74253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3486"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3" name="図 2">
            <a:extLst>
              <a:ext uri="{FF2B5EF4-FFF2-40B4-BE49-F238E27FC236}">
                <a16:creationId xmlns:a16="http://schemas.microsoft.com/office/drawing/2014/main" id="{DB130E42-47A6-409C-A446-3C2A6FF96A92}"/>
              </a:ext>
            </a:extLst>
          </p:cNvPr>
          <p:cNvPicPr>
            <a:picLocks noChangeAspect="1"/>
          </p:cNvPicPr>
          <p:nvPr/>
        </p:nvPicPr>
        <p:blipFill>
          <a:blip r:embed="rId3"/>
          <a:stretch>
            <a:fillRect/>
          </a:stretch>
        </p:blipFill>
        <p:spPr>
          <a:xfrm>
            <a:off x="8391684" y="6102429"/>
            <a:ext cx="1420491" cy="542591"/>
          </a:xfrm>
          <a:prstGeom prst="rect">
            <a:avLst/>
          </a:prstGeom>
        </p:spPr>
      </p:pic>
      <p:sp>
        <p:nvSpPr>
          <p:cNvPr id="39" name="Rectangle 29">
            <a:extLst>
              <a:ext uri="{FF2B5EF4-FFF2-40B4-BE49-F238E27FC236}">
                <a16:creationId xmlns:a16="http://schemas.microsoft.com/office/drawing/2014/main" id="{39D683BF-8877-4305-9213-8F3CB4DD0611}"/>
              </a:ext>
            </a:extLst>
          </p:cNvPr>
          <p:cNvSpPr>
            <a:spLocks noChangeArrowheads="1"/>
          </p:cNvSpPr>
          <p:nvPr/>
        </p:nvSpPr>
        <p:spPr bwMode="auto">
          <a:xfrm>
            <a:off x="152400" y="15240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0" name="Rectangle 38">
            <a:extLst>
              <a:ext uri="{FF2B5EF4-FFF2-40B4-BE49-F238E27FC236}">
                <a16:creationId xmlns:a16="http://schemas.microsoft.com/office/drawing/2014/main" id="{21605E38-A128-4996-B76F-623195B58DB5}"/>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 name="Rectangle 39">
            <a:extLst>
              <a:ext uri="{FF2B5EF4-FFF2-40B4-BE49-F238E27FC236}">
                <a16:creationId xmlns:a16="http://schemas.microsoft.com/office/drawing/2014/main" id="{0F47A8FF-0931-465D-8C50-9F28A8B64768}"/>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2" name="Rectangle 43">
            <a:extLst>
              <a:ext uri="{FF2B5EF4-FFF2-40B4-BE49-F238E27FC236}">
                <a16:creationId xmlns:a16="http://schemas.microsoft.com/office/drawing/2014/main" id="{FFB50BD4-5426-4A31-9FC8-3D78A822902C}"/>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a:ln>
                <a:noFill/>
              </a:ln>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000" b="0" i="0" u="none" strike="noStrike" cap="none" normalizeH="0" baseline="0">
                <a:ln>
                  <a:noFill/>
                </a:ln>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 name="テキスト ボックス 12">
            <a:extLst>
              <a:ext uri="{FF2B5EF4-FFF2-40B4-BE49-F238E27FC236}">
                <a16:creationId xmlns:a16="http://schemas.microsoft.com/office/drawing/2014/main" id="{85C87918-99AF-4E36-96BD-16422895C827}"/>
              </a:ext>
            </a:extLst>
          </p:cNvPr>
          <p:cNvSpPr txBox="1"/>
          <p:nvPr/>
        </p:nvSpPr>
        <p:spPr>
          <a:xfrm>
            <a:off x="542925" y="1139142"/>
            <a:ext cx="8858250" cy="895630"/>
          </a:xfrm>
          <a:prstGeom prst="rect">
            <a:avLst/>
          </a:prstGeom>
          <a:noFill/>
        </p:spPr>
        <p:txBody>
          <a:bodyPr wrap="square">
            <a:spAutoFit/>
          </a:bodyPr>
          <a:lstStyle/>
          <a:p>
            <a:pPr marL="0" indent="0">
              <a:lnSpc>
                <a:spcPct val="160000"/>
              </a:lnSpc>
              <a:buNone/>
            </a:pPr>
            <a:r>
              <a:rPr lang="ja-JP" altLang="en-US" sz="3600" b="1" i="0" u="none" strike="noStrike" baseline="0" dirty="0">
                <a:solidFill>
                  <a:srgbClr val="9A38D0"/>
                </a:solidFill>
                <a:latin typeface="メイリオ" panose="020B0604030504040204" pitchFamily="50" charset="-128"/>
                <a:ea typeface="メイリオ" panose="020B0604030504040204" pitchFamily="50" charset="-128"/>
              </a:rPr>
              <a:t>④事業開始</a:t>
            </a:r>
            <a:endParaRPr lang="en-US" altLang="ja-JP" sz="3600" b="1" i="0" u="none" strike="noStrike" baseline="0" dirty="0">
              <a:solidFill>
                <a:srgbClr val="9A38D0"/>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784F3889-1F2F-42AC-87A4-4DBC4A5075AD}"/>
              </a:ext>
            </a:extLst>
          </p:cNvPr>
          <p:cNvSpPr txBox="1"/>
          <p:nvPr/>
        </p:nvSpPr>
        <p:spPr>
          <a:xfrm>
            <a:off x="542925" y="2072476"/>
            <a:ext cx="8858250" cy="5493812"/>
          </a:xfrm>
          <a:prstGeom prst="rect">
            <a:avLst/>
          </a:prstGeom>
          <a:noFill/>
        </p:spPr>
        <p:txBody>
          <a:bodyPr wrap="square">
            <a:spAutoFit/>
          </a:bodyPr>
          <a:lstStyle/>
          <a:p>
            <a:pPr>
              <a:lnSpc>
                <a:spcPct val="250000"/>
              </a:lnSpc>
            </a:pPr>
            <a:r>
              <a:rPr lang="ja-JP" altLang="en-US" sz="2400" dirty="0">
                <a:latin typeface="メイリオ" panose="020B0604030504040204" pitchFamily="50" charset="-128"/>
                <a:ea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rPr>
              <a:t>TRF</a:t>
            </a:r>
            <a:r>
              <a:rPr lang="ja-JP" altLang="en-US" sz="2400" dirty="0">
                <a:latin typeface="メイリオ" panose="020B0604030504040204" pitchFamily="50" charset="-128"/>
                <a:ea typeface="メイリオ" panose="020B0604030504040204" pitchFamily="50" charset="-128"/>
              </a:rPr>
              <a:t>の承認後、援助国クラブは次の事をします。</a:t>
            </a:r>
            <a:endParaRPr lang="en-US" altLang="ja-JP" sz="2400" dirty="0">
              <a:latin typeface="メイリオ" panose="020B0604030504040204" pitchFamily="50" charset="-128"/>
              <a:ea typeface="メイリオ" panose="020B0604030504040204" pitchFamily="50" charset="-128"/>
            </a:endParaRPr>
          </a:p>
          <a:p>
            <a:pPr>
              <a:lnSpc>
                <a:spcPct val="250000"/>
              </a:lnSpc>
            </a:pPr>
            <a:r>
              <a:rPr lang="ja-JP" altLang="en-US" sz="2400" dirty="0">
                <a:latin typeface="メイリオ" panose="020B0604030504040204" pitchFamily="50" charset="-128"/>
                <a:ea typeface="メイリオ" panose="020B0604030504040204" pitchFamily="50" charset="-128"/>
              </a:rPr>
              <a:t>　　１．グローバル補助金 財務管理計画規定の作成</a:t>
            </a:r>
            <a:endParaRPr lang="en-US" altLang="ja-JP" sz="2400" dirty="0">
              <a:latin typeface="メイリオ" panose="020B0604030504040204" pitchFamily="50" charset="-128"/>
              <a:ea typeface="メイリオ" panose="020B0604030504040204" pitchFamily="50" charset="-128"/>
            </a:endParaRPr>
          </a:p>
          <a:p>
            <a:pPr>
              <a:lnSpc>
                <a:spcPct val="250000"/>
              </a:lnSpc>
            </a:pPr>
            <a:r>
              <a:rPr lang="ja-JP" altLang="en-US" sz="2400" dirty="0">
                <a:latin typeface="メイリオ" panose="020B0604030504040204" pitchFamily="50" charset="-128"/>
                <a:ea typeface="メイリオ" panose="020B0604030504040204" pitchFamily="50" charset="-128"/>
              </a:rPr>
              <a:t>　　２．補助金管理委員会の設置</a:t>
            </a:r>
            <a:endParaRPr lang="en-US" altLang="ja-JP" sz="2400" dirty="0">
              <a:latin typeface="メイリオ" panose="020B0604030504040204" pitchFamily="50" charset="-128"/>
              <a:ea typeface="メイリオ" panose="020B0604030504040204" pitchFamily="50" charset="-128"/>
            </a:endParaRPr>
          </a:p>
          <a:p>
            <a:pPr>
              <a:lnSpc>
                <a:spcPct val="250000"/>
              </a:lnSpc>
            </a:pPr>
            <a:r>
              <a:rPr lang="ja-JP" altLang="en-US" sz="2400" dirty="0">
                <a:latin typeface="メイリオ" panose="020B0604030504040204" pitchFamily="50" charset="-128"/>
                <a:ea typeface="メイリオ" panose="020B0604030504040204" pitchFamily="50" charset="-128"/>
              </a:rPr>
              <a:t>・援助国クラブが法令遵守の承認を行うと</a:t>
            </a:r>
            <a:endParaRPr lang="en-US" altLang="ja-JP" sz="2400" dirty="0">
              <a:latin typeface="メイリオ" panose="020B0604030504040204" pitchFamily="50" charset="-128"/>
              <a:ea typeface="メイリオ" panose="020B0604030504040204" pitchFamily="50" charset="-128"/>
            </a:endParaRPr>
          </a:p>
          <a:p>
            <a:pPr>
              <a:lnSpc>
                <a:spcPct val="250000"/>
              </a:lnSpc>
            </a:pPr>
            <a:r>
              <a:rPr lang="ja-JP" altLang="en-US" sz="2400" dirty="0">
                <a:solidFill>
                  <a:srgbClr val="FF0000"/>
                </a:solidFill>
                <a:latin typeface="メイリオ" panose="020B0604030504040204" pitchFamily="50" charset="-128"/>
                <a:ea typeface="メイリオ" panose="020B0604030504040204" pitchFamily="50" charset="-128"/>
              </a:rPr>
              <a:t>　指定口座に入金されます</a:t>
            </a:r>
            <a:br>
              <a:rPr lang="en-US" altLang="ja-JP" sz="2400" dirty="0">
                <a:latin typeface="メイリオ" panose="020B0604030504040204" pitchFamily="50" charset="-128"/>
                <a:ea typeface="メイリオ" panose="020B0604030504040204" pitchFamily="50" charset="-128"/>
              </a:rPr>
            </a:b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743230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A1B4BAA-3266-4A06-9476-F6BC9DE3C309}"/>
              </a:ext>
            </a:extLst>
          </p:cNvPr>
          <p:cNvSpPr/>
          <p:nvPr/>
        </p:nvSpPr>
        <p:spPr>
          <a:xfrm>
            <a:off x="122057" y="437532"/>
            <a:ext cx="583739" cy="583739"/>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4568"/>
            <a:endParaRPr kumimoji="1" lang="ja-JP" altLang="en-US" sz="1427" dirty="0">
              <a:solidFill>
                <a:prstClr val="white"/>
              </a:solidFill>
              <a:latin typeface="Calibri" panose="020F0502020204030204"/>
              <a:ea typeface="ＭＳ Ｐゴシック" panose="020B0600070205080204" pitchFamily="50" charset="-128"/>
            </a:endParaRPr>
          </a:p>
        </p:txBody>
      </p:sp>
      <p:sp>
        <p:nvSpPr>
          <p:cNvPr id="5" name="タイトル 4">
            <a:extLst>
              <a:ext uri="{FF2B5EF4-FFF2-40B4-BE49-F238E27FC236}">
                <a16:creationId xmlns:a16="http://schemas.microsoft.com/office/drawing/2014/main" id="{2B049F8B-7BC1-45AF-AE20-10A1789CB2CE}"/>
              </a:ext>
            </a:extLst>
          </p:cNvPr>
          <p:cNvSpPr>
            <a:spLocks noGrp="1"/>
          </p:cNvSpPr>
          <p:nvPr>
            <p:ph type="title"/>
          </p:nvPr>
        </p:nvSpPr>
        <p:spPr>
          <a:xfrm>
            <a:off x="804072" y="484275"/>
            <a:ext cx="8297858" cy="583739"/>
          </a:xfrm>
        </p:spPr>
        <p:txBody>
          <a:bodyPr>
            <a:normAutofit fontScale="90000"/>
          </a:bodyPr>
          <a:lstStyle/>
          <a:p>
            <a:r>
              <a:rPr lang="ja-JP" altLang="en-US" b="1" dirty="0">
                <a:solidFill>
                  <a:srgbClr val="0000FF"/>
                </a:solidFill>
                <a:latin typeface="メイリオ" panose="020B0604030504040204" pitchFamily="50" charset="-128"/>
                <a:ea typeface="メイリオ" panose="020B0604030504040204" pitchFamily="50" charset="-128"/>
              </a:rPr>
              <a:t>申請手順</a:t>
            </a:r>
          </a:p>
        </p:txBody>
      </p:sp>
      <p:sp>
        <p:nvSpPr>
          <p:cNvPr id="9" name="コンテンツ プレースホルダー 2">
            <a:extLst>
              <a:ext uri="{FF2B5EF4-FFF2-40B4-BE49-F238E27FC236}">
                <a16:creationId xmlns:a16="http://schemas.microsoft.com/office/drawing/2014/main" id="{287E5CA8-8774-4108-A166-BDAE0488E480}"/>
              </a:ext>
            </a:extLst>
          </p:cNvPr>
          <p:cNvSpPr txBox="1">
            <a:spLocks/>
          </p:cNvSpPr>
          <p:nvPr/>
        </p:nvSpPr>
        <p:spPr>
          <a:xfrm>
            <a:off x="705795" y="5099942"/>
            <a:ext cx="8494410" cy="74253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2400"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3" name="図 2">
            <a:extLst>
              <a:ext uri="{FF2B5EF4-FFF2-40B4-BE49-F238E27FC236}">
                <a16:creationId xmlns:a16="http://schemas.microsoft.com/office/drawing/2014/main" id="{DB130E42-47A6-409C-A446-3C2A6FF96A92}"/>
              </a:ext>
            </a:extLst>
          </p:cNvPr>
          <p:cNvPicPr>
            <a:picLocks noChangeAspect="1"/>
          </p:cNvPicPr>
          <p:nvPr/>
        </p:nvPicPr>
        <p:blipFill>
          <a:blip r:embed="rId3"/>
          <a:stretch>
            <a:fillRect/>
          </a:stretch>
        </p:blipFill>
        <p:spPr>
          <a:xfrm>
            <a:off x="8391684" y="6102429"/>
            <a:ext cx="1420491" cy="542591"/>
          </a:xfrm>
          <a:prstGeom prst="rect">
            <a:avLst/>
          </a:prstGeom>
        </p:spPr>
      </p:pic>
      <p:sp>
        <p:nvSpPr>
          <p:cNvPr id="39" name="Rectangle 29">
            <a:extLst>
              <a:ext uri="{FF2B5EF4-FFF2-40B4-BE49-F238E27FC236}">
                <a16:creationId xmlns:a16="http://schemas.microsoft.com/office/drawing/2014/main" id="{39D683BF-8877-4305-9213-8F3CB4DD0611}"/>
              </a:ext>
            </a:extLst>
          </p:cNvPr>
          <p:cNvSpPr>
            <a:spLocks noChangeArrowheads="1"/>
          </p:cNvSpPr>
          <p:nvPr/>
        </p:nvSpPr>
        <p:spPr bwMode="auto">
          <a:xfrm>
            <a:off x="152400" y="15240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0" name="Rectangle 38">
            <a:extLst>
              <a:ext uri="{FF2B5EF4-FFF2-40B4-BE49-F238E27FC236}">
                <a16:creationId xmlns:a16="http://schemas.microsoft.com/office/drawing/2014/main" id="{21605E38-A128-4996-B76F-623195B58DB5}"/>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 name="Rectangle 39">
            <a:extLst>
              <a:ext uri="{FF2B5EF4-FFF2-40B4-BE49-F238E27FC236}">
                <a16:creationId xmlns:a16="http://schemas.microsoft.com/office/drawing/2014/main" id="{0F47A8FF-0931-465D-8C50-9F28A8B64768}"/>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2" name="Rectangle 43">
            <a:extLst>
              <a:ext uri="{FF2B5EF4-FFF2-40B4-BE49-F238E27FC236}">
                <a16:creationId xmlns:a16="http://schemas.microsoft.com/office/drawing/2014/main" id="{FFB50BD4-5426-4A31-9FC8-3D78A822902C}"/>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a:ln>
                <a:noFill/>
              </a:ln>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000" b="0" i="0" u="none" strike="noStrike" cap="none" normalizeH="0" baseline="0">
                <a:ln>
                  <a:noFill/>
                </a:ln>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 name="テキスト ボックス 10">
            <a:extLst>
              <a:ext uri="{FF2B5EF4-FFF2-40B4-BE49-F238E27FC236}">
                <a16:creationId xmlns:a16="http://schemas.microsoft.com/office/drawing/2014/main" id="{F00E06DB-41B0-4D17-B649-E5E3C183B730}"/>
              </a:ext>
            </a:extLst>
          </p:cNvPr>
          <p:cNvSpPr txBox="1"/>
          <p:nvPr/>
        </p:nvSpPr>
        <p:spPr>
          <a:xfrm>
            <a:off x="804071" y="1066800"/>
            <a:ext cx="5519460" cy="806375"/>
          </a:xfrm>
          <a:prstGeom prst="rect">
            <a:avLst/>
          </a:prstGeom>
          <a:noFill/>
        </p:spPr>
        <p:txBody>
          <a:bodyPr wrap="none" rtlCol="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lang="ja-JP" altLang="en-US" sz="3200" b="1" dirty="0">
                <a:solidFill>
                  <a:srgbClr val="ED7D31">
                    <a:lumMod val="75000"/>
                  </a:srgbClr>
                </a:solidFill>
                <a:latin typeface="メイリオ" panose="020B0604030504040204" pitchFamily="50" charset="-128"/>
                <a:ea typeface="メイリオ" panose="020B0604030504040204" pitchFamily="50" charset="-128"/>
              </a:rPr>
              <a:t>（１）補助金の受け取り</a:t>
            </a:r>
            <a:r>
              <a:rPr kumimoji="0" lang="ja-JP" altLang="en-US" sz="32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方法</a:t>
            </a:r>
            <a:endParaRPr kumimoji="0" lang="en-US" altLang="ja-JP" sz="32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p:txBody>
      </p:sp>
      <p:sp>
        <p:nvSpPr>
          <p:cNvPr id="12" name="テキスト ボックス 11">
            <a:extLst>
              <a:ext uri="{FF2B5EF4-FFF2-40B4-BE49-F238E27FC236}">
                <a16:creationId xmlns:a16="http://schemas.microsoft.com/office/drawing/2014/main" id="{7D08FC01-BCEA-4467-A4D9-950B71AA0C01}"/>
              </a:ext>
            </a:extLst>
          </p:cNvPr>
          <p:cNvSpPr txBox="1"/>
          <p:nvPr/>
        </p:nvSpPr>
        <p:spPr>
          <a:xfrm>
            <a:off x="733424" y="1892005"/>
            <a:ext cx="8086725" cy="1573508"/>
          </a:xfrm>
          <a:prstGeom prst="rect">
            <a:avLst/>
          </a:prstGeom>
          <a:noFill/>
        </p:spPr>
        <p:txBody>
          <a:bodyPr wrap="square" rtlCol="0">
            <a:spAutoFit/>
          </a:bodyPr>
          <a:lstStyle/>
          <a:p>
            <a:pPr>
              <a:lnSpc>
                <a:spcPct val="150000"/>
              </a:lnSpc>
            </a:pPr>
            <a:r>
              <a:rPr kumimoji="1" lang="ja-JP" altLang="en-US" sz="2200" dirty="0">
                <a:latin typeface="メイリオ" panose="020B0604030504040204" pitchFamily="50" charset="-128"/>
                <a:ea typeface="メイリオ" panose="020B0604030504040204" pitchFamily="50" charset="-128"/>
              </a:rPr>
              <a:t>グローバル補助金事業の</a:t>
            </a:r>
            <a:r>
              <a:rPr kumimoji="1" lang="en-US" altLang="ja-JP" sz="2200" dirty="0">
                <a:latin typeface="メイリオ" panose="020B0604030504040204" pitchFamily="50" charset="-128"/>
                <a:ea typeface="メイリオ" panose="020B0604030504040204" pitchFamily="50" charset="-128"/>
              </a:rPr>
              <a:t>DDF</a:t>
            </a:r>
            <a:r>
              <a:rPr kumimoji="1" lang="ja-JP" altLang="en-US" sz="2200" dirty="0">
                <a:latin typeface="メイリオ" panose="020B0604030504040204" pitchFamily="50" charset="-128"/>
                <a:ea typeface="メイリオ" panose="020B0604030504040204" pitchFamily="50" charset="-128"/>
              </a:rPr>
              <a:t>利用分を</a:t>
            </a:r>
            <a:r>
              <a:rPr kumimoji="1" lang="en-US" altLang="ja-JP" sz="2200" dirty="0">
                <a:latin typeface="メイリオ" panose="020B0604030504040204" pitchFamily="50" charset="-128"/>
                <a:ea typeface="メイリオ" panose="020B0604030504040204" pitchFamily="50" charset="-128"/>
              </a:rPr>
              <a:t>TRF</a:t>
            </a:r>
            <a:r>
              <a:rPr kumimoji="1" lang="ja-JP" altLang="en-US" sz="2200" dirty="0">
                <a:latin typeface="メイリオ" panose="020B0604030504040204" pitchFamily="50" charset="-128"/>
                <a:ea typeface="メイリオ" panose="020B0604030504040204" pitchFamily="50" charset="-128"/>
              </a:rPr>
              <a:t>から受け取る方法は２つあります。資材の調達先等、事業内容に応じて申請して下さい</a:t>
            </a:r>
          </a:p>
        </p:txBody>
      </p:sp>
      <p:sp>
        <p:nvSpPr>
          <p:cNvPr id="13" name="テキスト ボックス 12">
            <a:extLst>
              <a:ext uri="{FF2B5EF4-FFF2-40B4-BE49-F238E27FC236}">
                <a16:creationId xmlns:a16="http://schemas.microsoft.com/office/drawing/2014/main" id="{B8F22E87-696E-43B0-A9F6-6EFA7470C4B7}"/>
              </a:ext>
            </a:extLst>
          </p:cNvPr>
          <p:cNvSpPr txBox="1"/>
          <p:nvPr/>
        </p:nvSpPr>
        <p:spPr>
          <a:xfrm>
            <a:off x="508796" y="3549985"/>
            <a:ext cx="6853158" cy="977191"/>
          </a:xfrm>
          <a:prstGeom prst="rect">
            <a:avLst/>
          </a:prstGeom>
          <a:noFill/>
        </p:spPr>
        <p:txBody>
          <a:bodyPr wrap="none" rtlCol="0">
            <a:spAutoFit/>
          </a:bodyPr>
          <a:lstStyle/>
          <a:p>
            <a:pPr>
              <a:lnSpc>
                <a:spcPct val="150000"/>
              </a:lnSpc>
            </a:pPr>
            <a:r>
              <a:rPr kumimoji="1" lang="en-US" altLang="ja-JP" sz="2000" b="1" dirty="0">
                <a:solidFill>
                  <a:srgbClr val="FF0000"/>
                </a:solidFill>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①援助国クラブが日本円で受け取り、実施国へ送金する</a:t>
            </a:r>
            <a:endParaRPr kumimoji="1" lang="en-US" altLang="ja-JP" sz="2000" dirty="0">
              <a:latin typeface="メイリオ" panose="020B0604030504040204" pitchFamily="50" charset="-128"/>
              <a:ea typeface="メイリオ" panose="020B0604030504040204" pitchFamily="50" charset="-128"/>
            </a:endParaRPr>
          </a:p>
          <a:p>
            <a:pPr>
              <a:lnSpc>
                <a:spcPct val="150000"/>
              </a:lnSpc>
            </a:pPr>
            <a:r>
              <a:rPr kumimoji="1" lang="ja-JP" altLang="en-US" sz="2000" dirty="0">
                <a:latin typeface="メイリオ" panose="020B0604030504040204" pitchFamily="50" charset="-128"/>
                <a:ea typeface="メイリオ" panose="020B0604030504040204" pitchFamily="50" charset="-128"/>
              </a:rPr>
              <a:t>　</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場合によっては都度送金する</a:t>
            </a:r>
            <a:r>
              <a:rPr kumimoji="1" lang="en-US" altLang="ja-JP" sz="2000" dirty="0">
                <a:latin typeface="メイリオ" panose="020B0604030504040204" pitchFamily="50" charset="-128"/>
                <a:ea typeface="メイリオ" panose="020B0604030504040204" pitchFamily="50" charset="-128"/>
              </a:rPr>
              <a:t>)</a:t>
            </a:r>
            <a:endParaRPr kumimoji="1" lang="ja-JP" altLang="en-US" sz="20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AA48810B-205B-44A5-B5EA-6200D13774E2}"/>
              </a:ext>
            </a:extLst>
          </p:cNvPr>
          <p:cNvSpPr txBox="1"/>
          <p:nvPr/>
        </p:nvSpPr>
        <p:spPr>
          <a:xfrm>
            <a:off x="733424" y="4613504"/>
            <a:ext cx="4801314" cy="400110"/>
          </a:xfrm>
          <a:prstGeom prst="rect">
            <a:avLst/>
          </a:prstGeom>
          <a:noFill/>
        </p:spPr>
        <p:txBody>
          <a:bodyPr wrap="none" rtlCol="0">
            <a:spAutoFit/>
          </a:bodyPr>
          <a:lstStyle/>
          <a:p>
            <a:r>
              <a:rPr kumimoji="1" lang="ja-JP" altLang="en-US" sz="2000" dirty="0">
                <a:latin typeface="メイリオ" panose="020B0604030504040204" pitchFamily="50" charset="-128"/>
                <a:ea typeface="メイリオ" panose="020B0604030504040204" pitchFamily="50" charset="-128"/>
              </a:rPr>
              <a:t>②実施国クラブが現地の通貨で受け取る</a:t>
            </a:r>
            <a:endParaRPr kumimoji="1" lang="en-US" altLang="ja-JP" sz="20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ABB79666-02E6-439A-A189-EA9282877FC1}"/>
              </a:ext>
            </a:extLst>
          </p:cNvPr>
          <p:cNvSpPr txBox="1"/>
          <p:nvPr/>
        </p:nvSpPr>
        <p:spPr>
          <a:xfrm>
            <a:off x="804071" y="5306002"/>
            <a:ext cx="7518662" cy="977191"/>
          </a:xfrm>
          <a:prstGeom prst="rect">
            <a:avLst/>
          </a:prstGeom>
          <a:noFill/>
        </p:spPr>
        <p:txBody>
          <a:bodyPr wrap="square" rtlCol="0">
            <a:spAutoFit/>
          </a:bodyPr>
          <a:lstStyle/>
          <a:p>
            <a:pPr>
              <a:lnSpc>
                <a:spcPct val="150000"/>
              </a:lnSpc>
            </a:pPr>
            <a:r>
              <a:rPr kumimoji="1" lang="ja-JP" altLang="en-US" sz="2000" b="1" dirty="0">
                <a:solidFill>
                  <a:srgbClr val="FF0000"/>
                </a:solidFill>
                <a:latin typeface="メイリオ" panose="020B0604030504040204" pitchFamily="50" charset="-128"/>
                <a:ea typeface="メイリオ" panose="020B0604030504040204" pitchFamily="50" charset="-128"/>
              </a:rPr>
              <a:t>上記の方法がありますが、原則として実施国クラブが</a:t>
            </a:r>
            <a:endParaRPr kumimoji="1" lang="en-US" altLang="ja-JP" sz="2000" b="1" dirty="0">
              <a:solidFill>
                <a:srgbClr val="FF0000"/>
              </a:solidFill>
              <a:latin typeface="メイリオ" panose="020B0604030504040204" pitchFamily="50" charset="-128"/>
              <a:ea typeface="メイリオ" panose="020B0604030504040204" pitchFamily="50" charset="-128"/>
            </a:endParaRPr>
          </a:p>
          <a:p>
            <a:pPr>
              <a:lnSpc>
                <a:spcPct val="150000"/>
              </a:lnSpc>
            </a:pPr>
            <a:r>
              <a:rPr kumimoji="1" lang="ja-JP" altLang="en-US" sz="2000" b="1" dirty="0">
                <a:solidFill>
                  <a:srgbClr val="FF0000"/>
                </a:solidFill>
                <a:latin typeface="メイリオ" panose="020B0604030504040204" pitchFamily="50" charset="-128"/>
                <a:ea typeface="メイリオ" panose="020B0604030504040204" pitchFamily="50" charset="-128"/>
              </a:rPr>
              <a:t>直接受け取ることが望ましい</a:t>
            </a:r>
          </a:p>
        </p:txBody>
      </p:sp>
    </p:spTree>
    <p:extLst>
      <p:ext uri="{BB962C8B-B14F-4D97-AF65-F5344CB8AC3E}">
        <p14:creationId xmlns:p14="http://schemas.microsoft.com/office/powerpoint/2010/main" val="21106737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 calcmode="lin" valueType="num">
                                      <p:cBhvr additive="base">
                                        <p:cTn id="2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5FC26F77-593F-4C37-9F6F-245A6B58349A}"/>
              </a:ext>
            </a:extLst>
          </p:cNvPr>
          <p:cNvPicPr>
            <a:picLocks noChangeAspect="1"/>
          </p:cNvPicPr>
          <p:nvPr/>
        </p:nvPicPr>
        <p:blipFill>
          <a:blip r:embed="rId3"/>
          <a:stretch>
            <a:fillRect/>
          </a:stretch>
        </p:blipFill>
        <p:spPr>
          <a:xfrm>
            <a:off x="6124818" y="3161127"/>
            <a:ext cx="3676268" cy="2941014"/>
          </a:xfrm>
          <a:prstGeom prst="rect">
            <a:avLst/>
          </a:prstGeom>
        </p:spPr>
      </p:pic>
      <p:sp>
        <p:nvSpPr>
          <p:cNvPr id="2" name="正方形/長方形 1">
            <a:extLst>
              <a:ext uri="{FF2B5EF4-FFF2-40B4-BE49-F238E27FC236}">
                <a16:creationId xmlns:a16="http://schemas.microsoft.com/office/drawing/2014/main" id="{6A1B4BAA-3266-4A06-9476-F6BC9DE3C309}"/>
              </a:ext>
            </a:extLst>
          </p:cNvPr>
          <p:cNvSpPr/>
          <p:nvPr/>
        </p:nvSpPr>
        <p:spPr>
          <a:xfrm>
            <a:off x="122057" y="623614"/>
            <a:ext cx="583739" cy="583739"/>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4568"/>
            <a:endParaRPr kumimoji="1" lang="ja-JP" altLang="en-US" sz="1427" dirty="0">
              <a:solidFill>
                <a:prstClr val="white"/>
              </a:solidFill>
              <a:latin typeface="Calibri" panose="020F0502020204030204"/>
              <a:ea typeface="ＭＳ Ｐゴシック" panose="020B0600070205080204" pitchFamily="50" charset="-128"/>
            </a:endParaRPr>
          </a:p>
        </p:txBody>
      </p:sp>
      <p:sp>
        <p:nvSpPr>
          <p:cNvPr id="5" name="タイトル 4">
            <a:extLst>
              <a:ext uri="{FF2B5EF4-FFF2-40B4-BE49-F238E27FC236}">
                <a16:creationId xmlns:a16="http://schemas.microsoft.com/office/drawing/2014/main" id="{2B049F8B-7BC1-45AF-AE20-10A1789CB2CE}"/>
              </a:ext>
            </a:extLst>
          </p:cNvPr>
          <p:cNvSpPr>
            <a:spLocks noGrp="1"/>
          </p:cNvSpPr>
          <p:nvPr>
            <p:ph type="title"/>
          </p:nvPr>
        </p:nvSpPr>
        <p:spPr>
          <a:xfrm>
            <a:off x="804071" y="644769"/>
            <a:ext cx="8696793" cy="583739"/>
          </a:xfrm>
        </p:spPr>
        <p:txBody>
          <a:bodyPr>
            <a:noAutofit/>
          </a:bodyPr>
          <a:lstStyle/>
          <a:p>
            <a:r>
              <a:rPr lang="ja-JP" altLang="en-US" sz="3705" b="1" dirty="0">
                <a:solidFill>
                  <a:srgbClr val="0000FF"/>
                </a:solidFill>
                <a:latin typeface="メイリオ" panose="020B0604030504040204" pitchFamily="50" charset="-128"/>
                <a:ea typeface="メイリオ" panose="020B0604030504040204" pitchFamily="50" charset="-128"/>
              </a:rPr>
              <a:t>ロータリー財団の使命</a:t>
            </a:r>
          </a:p>
        </p:txBody>
      </p:sp>
      <p:sp>
        <p:nvSpPr>
          <p:cNvPr id="8" name="コンテンツ プレースホルダー 2">
            <a:extLst>
              <a:ext uri="{FF2B5EF4-FFF2-40B4-BE49-F238E27FC236}">
                <a16:creationId xmlns:a16="http://schemas.microsoft.com/office/drawing/2014/main" id="{C3ABB7B3-956B-47FD-B83E-8AC6691A692D}"/>
              </a:ext>
            </a:extLst>
          </p:cNvPr>
          <p:cNvSpPr txBox="1">
            <a:spLocks/>
          </p:cNvSpPr>
          <p:nvPr/>
        </p:nvSpPr>
        <p:spPr>
          <a:xfrm>
            <a:off x="705799" y="3274006"/>
            <a:ext cx="8494410" cy="218581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428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9" name="コンテンツ プレースホルダー 2">
            <a:extLst>
              <a:ext uri="{FF2B5EF4-FFF2-40B4-BE49-F238E27FC236}">
                <a16:creationId xmlns:a16="http://schemas.microsoft.com/office/drawing/2014/main" id="{287E5CA8-8774-4108-A166-BDAE0488E480}"/>
              </a:ext>
            </a:extLst>
          </p:cNvPr>
          <p:cNvSpPr txBox="1">
            <a:spLocks/>
          </p:cNvSpPr>
          <p:nvPr/>
        </p:nvSpPr>
        <p:spPr>
          <a:xfrm>
            <a:off x="705799" y="4854131"/>
            <a:ext cx="8494410" cy="74253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3486"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7" name="図 6">
            <a:extLst>
              <a:ext uri="{FF2B5EF4-FFF2-40B4-BE49-F238E27FC236}">
                <a16:creationId xmlns:a16="http://schemas.microsoft.com/office/drawing/2014/main" id="{039C9769-4A18-4C43-90F4-35A8BB04BF31}"/>
              </a:ext>
            </a:extLst>
          </p:cNvPr>
          <p:cNvPicPr>
            <a:picLocks noChangeAspect="1"/>
          </p:cNvPicPr>
          <p:nvPr/>
        </p:nvPicPr>
        <p:blipFill>
          <a:blip r:embed="rId4"/>
          <a:stretch>
            <a:fillRect/>
          </a:stretch>
        </p:blipFill>
        <p:spPr>
          <a:xfrm>
            <a:off x="8283081" y="6102141"/>
            <a:ext cx="1421164" cy="535167"/>
          </a:xfrm>
          <a:prstGeom prst="rect">
            <a:avLst/>
          </a:prstGeom>
        </p:spPr>
      </p:pic>
      <p:sp>
        <p:nvSpPr>
          <p:cNvPr id="11" name="テキスト ボックス 10">
            <a:extLst>
              <a:ext uri="{FF2B5EF4-FFF2-40B4-BE49-F238E27FC236}">
                <a16:creationId xmlns:a16="http://schemas.microsoft.com/office/drawing/2014/main" id="{CF52063E-DDCB-46EC-BD90-CC1E91F6E6E4}"/>
              </a:ext>
            </a:extLst>
          </p:cNvPr>
          <p:cNvSpPr txBox="1"/>
          <p:nvPr/>
        </p:nvSpPr>
        <p:spPr>
          <a:xfrm>
            <a:off x="291165" y="1922946"/>
            <a:ext cx="6434529" cy="4247317"/>
          </a:xfrm>
          <a:prstGeom prst="rect">
            <a:avLst/>
          </a:prstGeom>
          <a:noFill/>
        </p:spPr>
        <p:txBody>
          <a:bodyPr wrap="square" rtlCol="0">
            <a:spAutoFit/>
          </a:bodyPr>
          <a:lstStyle/>
          <a:p>
            <a:pPr>
              <a:lnSpc>
                <a:spcPct val="150000"/>
              </a:lnSpc>
            </a:pPr>
            <a:r>
              <a:rPr kumimoji="1" lang="ja-JP" altLang="en-US" sz="3042" dirty="0">
                <a:latin typeface="メイリオ" panose="020B0604030504040204" pitchFamily="50" charset="-128"/>
                <a:ea typeface="メイリオ" panose="020B0604030504040204" pitchFamily="50" charset="-128"/>
              </a:rPr>
              <a:t>ロータリアンが、人々の健康状態を改善し、教育への支援を高め、</a:t>
            </a:r>
            <a:endParaRPr kumimoji="1" lang="en-US" altLang="ja-JP" sz="3042" dirty="0">
              <a:latin typeface="メイリオ" panose="020B0604030504040204" pitchFamily="50" charset="-128"/>
              <a:ea typeface="メイリオ" panose="020B0604030504040204" pitchFamily="50" charset="-128"/>
            </a:endParaRPr>
          </a:p>
          <a:p>
            <a:pPr>
              <a:lnSpc>
                <a:spcPct val="150000"/>
              </a:lnSpc>
            </a:pPr>
            <a:r>
              <a:rPr kumimoji="1" lang="ja-JP" altLang="en-US" sz="3042" dirty="0">
                <a:latin typeface="メイリオ" panose="020B0604030504040204" pitchFamily="50" charset="-128"/>
                <a:ea typeface="メイリオ" panose="020B0604030504040204" pitchFamily="50" charset="-128"/>
              </a:rPr>
              <a:t>貧困を救済することを通じて、</a:t>
            </a:r>
            <a:endParaRPr kumimoji="1" lang="en-US" altLang="ja-JP" sz="3042" dirty="0">
              <a:latin typeface="メイリオ" panose="020B0604030504040204" pitchFamily="50" charset="-128"/>
              <a:ea typeface="メイリオ" panose="020B0604030504040204" pitchFamily="50" charset="-128"/>
            </a:endParaRPr>
          </a:p>
          <a:p>
            <a:pPr>
              <a:lnSpc>
                <a:spcPct val="150000"/>
              </a:lnSpc>
            </a:pPr>
            <a:r>
              <a:rPr kumimoji="1" lang="ja-JP" altLang="en-US" sz="3042" dirty="0">
                <a:latin typeface="メイリオ" panose="020B0604030504040204" pitchFamily="50" charset="-128"/>
                <a:ea typeface="メイリオ" panose="020B0604030504040204" pitchFamily="50" charset="-128"/>
              </a:rPr>
              <a:t>世界理解、親善、平和を</a:t>
            </a:r>
          </a:p>
          <a:p>
            <a:pPr>
              <a:lnSpc>
                <a:spcPct val="150000"/>
              </a:lnSpc>
            </a:pPr>
            <a:r>
              <a:rPr kumimoji="1" lang="ja-JP" altLang="en-US" sz="3042" dirty="0">
                <a:latin typeface="メイリオ" panose="020B0604030504040204" pitchFamily="50" charset="-128"/>
                <a:ea typeface="メイリオ" panose="020B0604030504040204" pitchFamily="50" charset="-128"/>
              </a:rPr>
              <a:t>達成できるようにすることです</a:t>
            </a:r>
            <a:endParaRPr kumimoji="1" lang="en-US" altLang="ja-JP" sz="3042" dirty="0">
              <a:latin typeface="メイリオ" panose="020B0604030504040204" pitchFamily="50" charset="-128"/>
              <a:ea typeface="メイリオ" panose="020B0604030504040204" pitchFamily="50" charset="-128"/>
            </a:endParaRPr>
          </a:p>
          <a:p>
            <a:pPr>
              <a:lnSpc>
                <a:spcPct val="150000"/>
              </a:lnSpc>
            </a:pPr>
            <a:endParaRPr kumimoji="1" lang="ja-JP" altLang="en-US" sz="3042"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68358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A1B4BAA-3266-4A06-9476-F6BC9DE3C309}"/>
              </a:ext>
            </a:extLst>
          </p:cNvPr>
          <p:cNvSpPr/>
          <p:nvPr/>
        </p:nvSpPr>
        <p:spPr>
          <a:xfrm>
            <a:off x="122057" y="437532"/>
            <a:ext cx="583739" cy="583739"/>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4568"/>
            <a:endParaRPr kumimoji="1" lang="ja-JP" altLang="en-US" sz="1427" dirty="0">
              <a:solidFill>
                <a:prstClr val="white"/>
              </a:solidFill>
              <a:latin typeface="Calibri" panose="020F0502020204030204"/>
              <a:ea typeface="ＭＳ Ｐゴシック" panose="020B0600070205080204" pitchFamily="50" charset="-128"/>
            </a:endParaRPr>
          </a:p>
        </p:txBody>
      </p:sp>
      <p:sp>
        <p:nvSpPr>
          <p:cNvPr id="5" name="タイトル 4">
            <a:extLst>
              <a:ext uri="{FF2B5EF4-FFF2-40B4-BE49-F238E27FC236}">
                <a16:creationId xmlns:a16="http://schemas.microsoft.com/office/drawing/2014/main" id="{2B049F8B-7BC1-45AF-AE20-10A1789CB2CE}"/>
              </a:ext>
            </a:extLst>
          </p:cNvPr>
          <p:cNvSpPr>
            <a:spLocks noGrp="1"/>
          </p:cNvSpPr>
          <p:nvPr>
            <p:ph type="title"/>
          </p:nvPr>
        </p:nvSpPr>
        <p:spPr>
          <a:xfrm>
            <a:off x="804072" y="484275"/>
            <a:ext cx="8297858" cy="583739"/>
          </a:xfrm>
        </p:spPr>
        <p:txBody>
          <a:bodyPr>
            <a:normAutofit fontScale="90000"/>
          </a:bodyPr>
          <a:lstStyle/>
          <a:p>
            <a:r>
              <a:rPr lang="ja-JP" altLang="en-US" b="1" dirty="0">
                <a:solidFill>
                  <a:srgbClr val="0000FF"/>
                </a:solidFill>
                <a:latin typeface="メイリオ" panose="020B0604030504040204" pitchFamily="50" charset="-128"/>
                <a:ea typeface="メイリオ" panose="020B0604030504040204" pitchFamily="50" charset="-128"/>
              </a:rPr>
              <a:t>申請手順</a:t>
            </a:r>
          </a:p>
        </p:txBody>
      </p:sp>
      <p:sp>
        <p:nvSpPr>
          <p:cNvPr id="9" name="コンテンツ プレースホルダー 2">
            <a:extLst>
              <a:ext uri="{FF2B5EF4-FFF2-40B4-BE49-F238E27FC236}">
                <a16:creationId xmlns:a16="http://schemas.microsoft.com/office/drawing/2014/main" id="{287E5CA8-8774-4108-A166-BDAE0488E480}"/>
              </a:ext>
            </a:extLst>
          </p:cNvPr>
          <p:cNvSpPr txBox="1">
            <a:spLocks/>
          </p:cNvSpPr>
          <p:nvPr/>
        </p:nvSpPr>
        <p:spPr>
          <a:xfrm>
            <a:off x="705795" y="5099942"/>
            <a:ext cx="8494410" cy="74253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2400"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3" name="図 2">
            <a:extLst>
              <a:ext uri="{FF2B5EF4-FFF2-40B4-BE49-F238E27FC236}">
                <a16:creationId xmlns:a16="http://schemas.microsoft.com/office/drawing/2014/main" id="{DB130E42-47A6-409C-A446-3C2A6FF96A92}"/>
              </a:ext>
            </a:extLst>
          </p:cNvPr>
          <p:cNvPicPr>
            <a:picLocks noChangeAspect="1"/>
          </p:cNvPicPr>
          <p:nvPr/>
        </p:nvPicPr>
        <p:blipFill>
          <a:blip r:embed="rId3"/>
          <a:stretch>
            <a:fillRect/>
          </a:stretch>
        </p:blipFill>
        <p:spPr>
          <a:xfrm>
            <a:off x="8391684" y="6102429"/>
            <a:ext cx="1420491" cy="542591"/>
          </a:xfrm>
          <a:prstGeom prst="rect">
            <a:avLst/>
          </a:prstGeom>
        </p:spPr>
      </p:pic>
      <p:sp>
        <p:nvSpPr>
          <p:cNvPr id="39" name="Rectangle 29">
            <a:extLst>
              <a:ext uri="{FF2B5EF4-FFF2-40B4-BE49-F238E27FC236}">
                <a16:creationId xmlns:a16="http://schemas.microsoft.com/office/drawing/2014/main" id="{39D683BF-8877-4305-9213-8F3CB4DD0611}"/>
              </a:ext>
            </a:extLst>
          </p:cNvPr>
          <p:cNvSpPr>
            <a:spLocks noChangeArrowheads="1"/>
          </p:cNvSpPr>
          <p:nvPr/>
        </p:nvSpPr>
        <p:spPr bwMode="auto">
          <a:xfrm>
            <a:off x="152400" y="15240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0" name="Rectangle 38">
            <a:extLst>
              <a:ext uri="{FF2B5EF4-FFF2-40B4-BE49-F238E27FC236}">
                <a16:creationId xmlns:a16="http://schemas.microsoft.com/office/drawing/2014/main" id="{21605E38-A128-4996-B76F-623195B58DB5}"/>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 name="Rectangle 39">
            <a:extLst>
              <a:ext uri="{FF2B5EF4-FFF2-40B4-BE49-F238E27FC236}">
                <a16:creationId xmlns:a16="http://schemas.microsoft.com/office/drawing/2014/main" id="{0F47A8FF-0931-465D-8C50-9F28A8B64768}"/>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2" name="Rectangle 43">
            <a:extLst>
              <a:ext uri="{FF2B5EF4-FFF2-40B4-BE49-F238E27FC236}">
                <a16:creationId xmlns:a16="http://schemas.microsoft.com/office/drawing/2014/main" id="{FFB50BD4-5426-4A31-9FC8-3D78A822902C}"/>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a:ln>
                <a:noFill/>
              </a:ln>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000" b="0" i="0" u="none" strike="noStrike" cap="none" normalizeH="0" baseline="0">
                <a:ln>
                  <a:noFill/>
                </a:ln>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 name="テキスト ボックス 10">
            <a:extLst>
              <a:ext uri="{FF2B5EF4-FFF2-40B4-BE49-F238E27FC236}">
                <a16:creationId xmlns:a16="http://schemas.microsoft.com/office/drawing/2014/main" id="{F00E06DB-41B0-4D17-B649-E5E3C183B730}"/>
              </a:ext>
            </a:extLst>
          </p:cNvPr>
          <p:cNvSpPr txBox="1"/>
          <p:nvPr/>
        </p:nvSpPr>
        <p:spPr>
          <a:xfrm>
            <a:off x="804071" y="1066800"/>
            <a:ext cx="5519460" cy="806375"/>
          </a:xfrm>
          <a:prstGeom prst="rect">
            <a:avLst/>
          </a:prstGeom>
          <a:noFill/>
        </p:spPr>
        <p:txBody>
          <a:bodyPr wrap="none" rtlCol="0">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lang="ja-JP" altLang="en-US" sz="3200" b="1" dirty="0">
                <a:solidFill>
                  <a:srgbClr val="ED7D31">
                    <a:lumMod val="75000"/>
                  </a:srgbClr>
                </a:solidFill>
                <a:latin typeface="メイリオ" panose="020B0604030504040204" pitchFamily="50" charset="-128"/>
                <a:ea typeface="メイリオ" panose="020B0604030504040204" pitchFamily="50" charset="-128"/>
              </a:rPr>
              <a:t>（２）補助金の受け取り</a:t>
            </a:r>
            <a:r>
              <a:rPr kumimoji="0" lang="ja-JP" altLang="en-US" sz="32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rPr>
              <a:t>方法</a:t>
            </a:r>
            <a:endParaRPr kumimoji="0" lang="en-US" altLang="ja-JP" sz="3200" b="1" i="0" u="none" strike="noStrike" kern="1200" cap="none" spc="0" normalizeH="0" baseline="0" noProof="0" dirty="0">
              <a:ln>
                <a:noFill/>
              </a:ln>
              <a:solidFill>
                <a:srgbClr val="ED7D31">
                  <a:lumMod val="75000"/>
                </a:srgbClr>
              </a:solidFill>
              <a:effectLst/>
              <a:uLnTx/>
              <a:uFillTx/>
              <a:latin typeface="メイリオ" panose="020B0604030504040204" pitchFamily="50" charset="-128"/>
              <a:ea typeface="メイリオ" panose="020B0604030504040204" pitchFamily="50" charset="-128"/>
              <a:cs typeface="+mn-cs"/>
            </a:endParaRPr>
          </a:p>
        </p:txBody>
      </p:sp>
      <p:sp>
        <p:nvSpPr>
          <p:cNvPr id="12" name="テキスト ボックス 11">
            <a:extLst>
              <a:ext uri="{FF2B5EF4-FFF2-40B4-BE49-F238E27FC236}">
                <a16:creationId xmlns:a16="http://schemas.microsoft.com/office/drawing/2014/main" id="{7D08FC01-BCEA-4467-A4D9-950B71AA0C01}"/>
              </a:ext>
            </a:extLst>
          </p:cNvPr>
          <p:cNvSpPr txBox="1"/>
          <p:nvPr/>
        </p:nvSpPr>
        <p:spPr>
          <a:xfrm>
            <a:off x="542925" y="1753229"/>
            <a:ext cx="8820150" cy="4620496"/>
          </a:xfrm>
          <a:prstGeom prst="rect">
            <a:avLst/>
          </a:prstGeom>
          <a:noFill/>
        </p:spPr>
        <p:txBody>
          <a:bodyPr wrap="square" rtlCol="0">
            <a:spAutoFit/>
          </a:bodyPr>
          <a:lstStyle/>
          <a:p>
            <a:pPr>
              <a:lnSpc>
                <a:spcPct val="150000"/>
              </a:lnSpc>
            </a:pPr>
            <a:r>
              <a:rPr kumimoji="1" lang="en-US" altLang="ja-JP" sz="2200" b="1" dirty="0">
                <a:solidFill>
                  <a:srgbClr val="FF0000"/>
                </a:solidFill>
                <a:latin typeface="メイリオ" panose="020B0604030504040204" pitchFamily="50" charset="-128"/>
                <a:ea typeface="メイリオ" panose="020B0604030504040204" pitchFamily="50" charset="-128"/>
              </a:rPr>
              <a:t>※</a:t>
            </a:r>
            <a:r>
              <a:rPr kumimoji="1" lang="ja-JP" altLang="en-US" sz="2200" dirty="0">
                <a:latin typeface="メイリオ" panose="020B0604030504040204" pitchFamily="50" charset="-128"/>
                <a:ea typeface="メイリオ" panose="020B0604030504040204" pitchFamily="50" charset="-128"/>
              </a:rPr>
              <a:t>グローバル補助金を援助国クラブの口座で受け取った場合</a:t>
            </a:r>
            <a:endParaRPr kumimoji="1" lang="en-US" altLang="ja-JP" sz="2200" dirty="0">
              <a:latin typeface="メイリオ" panose="020B0604030504040204" pitchFamily="50" charset="-128"/>
              <a:ea typeface="メイリオ" panose="020B0604030504040204" pitchFamily="50" charset="-128"/>
            </a:endParaRPr>
          </a:p>
          <a:p>
            <a:pPr>
              <a:lnSpc>
                <a:spcPct val="150000"/>
              </a:lnSpc>
            </a:pPr>
            <a:r>
              <a:rPr kumimoji="1" lang="ja-JP" altLang="en-US" sz="2200" dirty="0">
                <a:latin typeface="メイリオ" panose="020B0604030504040204" pitchFamily="50" charset="-128"/>
                <a:ea typeface="メイリオ" panose="020B0604030504040204" pitchFamily="50" charset="-128"/>
              </a:rPr>
              <a:t>最終的な経費報告の責任、資金の流れを証明できない場合の返済、</a:t>
            </a:r>
            <a:endParaRPr kumimoji="1" lang="en-US" altLang="ja-JP" sz="2200" dirty="0">
              <a:latin typeface="メイリオ" panose="020B0604030504040204" pitchFamily="50" charset="-128"/>
              <a:ea typeface="メイリオ" panose="020B0604030504040204" pitchFamily="50" charset="-128"/>
            </a:endParaRPr>
          </a:p>
          <a:p>
            <a:pPr>
              <a:lnSpc>
                <a:spcPct val="150000"/>
              </a:lnSpc>
            </a:pPr>
            <a:r>
              <a:rPr kumimoji="1" lang="ja-JP" altLang="en-US" sz="2200" dirty="0">
                <a:latin typeface="メイリオ" panose="020B0604030504040204" pitchFamily="50" charset="-128"/>
                <a:ea typeface="メイリオ" panose="020B0604030504040204" pitchFamily="50" charset="-128"/>
              </a:rPr>
              <a:t>新たな補助金への参加資格等のペナルティ、地区の補助金参加資格の停止まで、全て引き受ける事になる可能性があります</a:t>
            </a:r>
            <a:endParaRPr kumimoji="1" lang="en-US" altLang="ja-JP" sz="2200" dirty="0">
              <a:latin typeface="メイリオ" panose="020B0604030504040204" pitchFamily="50" charset="-128"/>
              <a:ea typeface="メイリオ" panose="020B0604030504040204" pitchFamily="50" charset="-128"/>
            </a:endParaRPr>
          </a:p>
          <a:p>
            <a:pPr>
              <a:lnSpc>
                <a:spcPct val="150000"/>
              </a:lnSpc>
            </a:pPr>
            <a:r>
              <a:rPr kumimoji="1" lang="ja-JP" altLang="en-US" sz="2200" u="sng" dirty="0">
                <a:solidFill>
                  <a:srgbClr val="FF0000"/>
                </a:solidFill>
                <a:latin typeface="メイリオ" panose="020B0604030504040204" pitchFamily="50" charset="-128"/>
                <a:ea typeface="メイリオ" panose="020B0604030504040204" pitchFamily="50" charset="-128"/>
              </a:rPr>
              <a:t>実施国クラブへ直接送金しない場合</a:t>
            </a:r>
            <a:r>
              <a:rPr kumimoji="1" lang="ja-JP" altLang="en-US" sz="2200" dirty="0">
                <a:solidFill>
                  <a:srgbClr val="FF0000"/>
                </a:solidFill>
                <a:latin typeface="メイリオ" panose="020B0604030504040204" pitchFamily="50" charset="-128"/>
                <a:ea typeface="メイリオ" panose="020B0604030504040204" pitchFamily="50" charset="-128"/>
              </a:rPr>
              <a:t>は、一度財団委員会にご相談ください</a:t>
            </a:r>
            <a:endParaRPr kumimoji="1" lang="en-US" altLang="ja-JP" sz="2200" dirty="0">
              <a:solidFill>
                <a:srgbClr val="FF0000"/>
              </a:solidFill>
              <a:latin typeface="メイリオ" panose="020B0604030504040204" pitchFamily="50" charset="-128"/>
              <a:ea typeface="メイリオ" panose="020B0604030504040204" pitchFamily="50" charset="-128"/>
            </a:endParaRPr>
          </a:p>
          <a:p>
            <a:pPr>
              <a:lnSpc>
                <a:spcPct val="150000"/>
              </a:lnSpc>
            </a:pPr>
            <a:r>
              <a:rPr kumimoji="1" lang="en-US" altLang="ja-JP" sz="2200" dirty="0">
                <a:solidFill>
                  <a:srgbClr val="FF0000"/>
                </a:solidFill>
                <a:latin typeface="メイリオ" panose="020B0604030504040204" pitchFamily="50" charset="-128"/>
                <a:ea typeface="メイリオ" panose="020B0604030504040204" pitchFamily="50" charset="-128"/>
              </a:rPr>
              <a:t>※</a:t>
            </a:r>
            <a:r>
              <a:rPr kumimoji="1" lang="ja-JP" altLang="en-US" sz="2200" dirty="0">
                <a:latin typeface="メイリオ" panose="020B0604030504040204" pitchFamily="50" charset="-128"/>
                <a:ea typeface="メイリオ" panose="020B0604030504040204" pitchFamily="50" charset="-128"/>
              </a:rPr>
              <a:t>ペナルティの詳細は、地区財団委員会に確認をして下さい。</a:t>
            </a:r>
            <a:endParaRPr kumimoji="1" lang="en-US" altLang="ja-JP" sz="2200" dirty="0">
              <a:latin typeface="メイリオ" panose="020B0604030504040204" pitchFamily="50" charset="-128"/>
              <a:ea typeface="メイリオ" panose="020B0604030504040204" pitchFamily="50" charset="-128"/>
            </a:endParaRPr>
          </a:p>
          <a:p>
            <a:pPr>
              <a:lnSpc>
                <a:spcPct val="150000"/>
              </a:lnSpc>
            </a:pPr>
            <a:r>
              <a:rPr kumimoji="1" lang="ja-JP" altLang="en-US" sz="2200" dirty="0">
                <a:latin typeface="メイリオ" panose="020B0604030504040204" pitchFamily="50" charset="-128"/>
                <a:ea typeface="メイリオ" panose="020B0604030504040204" pitchFamily="50" charset="-128"/>
              </a:rPr>
              <a:t>　地区財団委員会から国際ロータリー日本事務局／財団室に</a:t>
            </a:r>
            <a:endParaRPr kumimoji="1" lang="en-US" altLang="ja-JP" sz="2200" dirty="0">
              <a:latin typeface="メイリオ" panose="020B0604030504040204" pitchFamily="50" charset="-128"/>
              <a:ea typeface="メイリオ" panose="020B0604030504040204" pitchFamily="50" charset="-128"/>
            </a:endParaRPr>
          </a:p>
          <a:p>
            <a:pPr>
              <a:lnSpc>
                <a:spcPct val="150000"/>
              </a:lnSpc>
            </a:pPr>
            <a:r>
              <a:rPr kumimoji="1" lang="ja-JP" altLang="en-US" sz="2200" dirty="0">
                <a:latin typeface="メイリオ" panose="020B0604030504040204" pitchFamily="50" charset="-128"/>
                <a:ea typeface="メイリオ" panose="020B0604030504040204" pitchFamily="50" charset="-128"/>
              </a:rPr>
              <a:t>　問合せます</a:t>
            </a:r>
            <a:endParaRPr kumimoji="1" lang="en-US" altLang="ja-JP" sz="2200" dirty="0">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5E496D90-FCD8-49CE-360F-F66331CB0DFF}"/>
              </a:ext>
            </a:extLst>
          </p:cNvPr>
          <p:cNvSpPr/>
          <p:nvPr/>
        </p:nvSpPr>
        <p:spPr>
          <a:xfrm>
            <a:off x="542925" y="4783668"/>
            <a:ext cx="8204434" cy="1472574"/>
          </a:xfrm>
          <a:prstGeom prst="roundRect">
            <a:avLst/>
          </a:prstGeom>
          <a:noFill/>
          <a:ln w="34925">
            <a:solidFill>
              <a:srgbClr val="FF0000"/>
            </a:solidFill>
            <a:extLst>
              <a:ext uri="{C807C97D-BFC1-408E-A445-0C87EB9F89A2}">
                <ask:lineSketchStyleProps xmlns:ask="http://schemas.microsoft.com/office/drawing/2018/sketchyshapes" sd="1219033472">
                  <a:custGeom>
                    <a:avLst/>
                    <a:gdLst>
                      <a:gd name="connsiteX0" fmla="*/ 0 w 8204434"/>
                      <a:gd name="connsiteY0" fmla="*/ 180698 h 1084168"/>
                      <a:gd name="connsiteX1" fmla="*/ 180698 w 8204434"/>
                      <a:gd name="connsiteY1" fmla="*/ 0 h 1084168"/>
                      <a:gd name="connsiteX2" fmla="*/ 897776 w 8204434"/>
                      <a:gd name="connsiteY2" fmla="*/ 0 h 1084168"/>
                      <a:gd name="connsiteX3" fmla="*/ 1379562 w 8204434"/>
                      <a:gd name="connsiteY3" fmla="*/ 0 h 1084168"/>
                      <a:gd name="connsiteX4" fmla="*/ 1782919 w 8204434"/>
                      <a:gd name="connsiteY4" fmla="*/ 0 h 1084168"/>
                      <a:gd name="connsiteX5" fmla="*/ 2421566 w 8204434"/>
                      <a:gd name="connsiteY5" fmla="*/ 0 h 1084168"/>
                      <a:gd name="connsiteX6" fmla="*/ 2903353 w 8204434"/>
                      <a:gd name="connsiteY6" fmla="*/ 0 h 1084168"/>
                      <a:gd name="connsiteX7" fmla="*/ 3620430 w 8204434"/>
                      <a:gd name="connsiteY7" fmla="*/ 0 h 1084168"/>
                      <a:gd name="connsiteX8" fmla="*/ 4023787 w 8204434"/>
                      <a:gd name="connsiteY8" fmla="*/ 0 h 1084168"/>
                      <a:gd name="connsiteX9" fmla="*/ 4740864 w 8204434"/>
                      <a:gd name="connsiteY9" fmla="*/ 0 h 1084168"/>
                      <a:gd name="connsiteX10" fmla="*/ 5065790 w 8204434"/>
                      <a:gd name="connsiteY10" fmla="*/ 0 h 1084168"/>
                      <a:gd name="connsiteX11" fmla="*/ 5626007 w 8204434"/>
                      <a:gd name="connsiteY11" fmla="*/ 0 h 1084168"/>
                      <a:gd name="connsiteX12" fmla="*/ 6186224 w 8204434"/>
                      <a:gd name="connsiteY12" fmla="*/ 0 h 1084168"/>
                      <a:gd name="connsiteX13" fmla="*/ 6668011 w 8204434"/>
                      <a:gd name="connsiteY13" fmla="*/ 0 h 1084168"/>
                      <a:gd name="connsiteX14" fmla="*/ 7385089 w 8204434"/>
                      <a:gd name="connsiteY14" fmla="*/ 0 h 1084168"/>
                      <a:gd name="connsiteX15" fmla="*/ 8023736 w 8204434"/>
                      <a:gd name="connsiteY15" fmla="*/ 0 h 1084168"/>
                      <a:gd name="connsiteX16" fmla="*/ 8204434 w 8204434"/>
                      <a:gd name="connsiteY16" fmla="*/ 180698 h 1084168"/>
                      <a:gd name="connsiteX17" fmla="*/ 8204434 w 8204434"/>
                      <a:gd name="connsiteY17" fmla="*/ 549312 h 1084168"/>
                      <a:gd name="connsiteX18" fmla="*/ 8204434 w 8204434"/>
                      <a:gd name="connsiteY18" fmla="*/ 903470 h 1084168"/>
                      <a:gd name="connsiteX19" fmla="*/ 8023736 w 8204434"/>
                      <a:gd name="connsiteY19" fmla="*/ 1084168 h 1084168"/>
                      <a:gd name="connsiteX20" fmla="*/ 7620380 w 8204434"/>
                      <a:gd name="connsiteY20" fmla="*/ 1084168 h 1084168"/>
                      <a:gd name="connsiteX21" fmla="*/ 7060163 w 8204434"/>
                      <a:gd name="connsiteY21" fmla="*/ 1084168 h 1084168"/>
                      <a:gd name="connsiteX22" fmla="*/ 6656807 w 8204434"/>
                      <a:gd name="connsiteY22" fmla="*/ 1084168 h 1084168"/>
                      <a:gd name="connsiteX23" fmla="*/ 6096590 w 8204434"/>
                      <a:gd name="connsiteY23" fmla="*/ 1084168 h 1084168"/>
                      <a:gd name="connsiteX24" fmla="*/ 5771664 w 8204434"/>
                      <a:gd name="connsiteY24" fmla="*/ 1084168 h 1084168"/>
                      <a:gd name="connsiteX25" fmla="*/ 5446738 w 8204434"/>
                      <a:gd name="connsiteY25" fmla="*/ 1084168 h 1084168"/>
                      <a:gd name="connsiteX26" fmla="*/ 4886521 w 8204434"/>
                      <a:gd name="connsiteY26" fmla="*/ 1084168 h 1084168"/>
                      <a:gd name="connsiteX27" fmla="*/ 4483165 w 8204434"/>
                      <a:gd name="connsiteY27" fmla="*/ 1084168 h 1084168"/>
                      <a:gd name="connsiteX28" fmla="*/ 3844517 w 8204434"/>
                      <a:gd name="connsiteY28" fmla="*/ 1084168 h 1084168"/>
                      <a:gd name="connsiteX29" fmla="*/ 3441161 w 8204434"/>
                      <a:gd name="connsiteY29" fmla="*/ 1084168 h 1084168"/>
                      <a:gd name="connsiteX30" fmla="*/ 2802514 w 8204434"/>
                      <a:gd name="connsiteY30" fmla="*/ 1084168 h 1084168"/>
                      <a:gd name="connsiteX31" fmla="*/ 2477588 w 8204434"/>
                      <a:gd name="connsiteY31" fmla="*/ 1084168 h 1084168"/>
                      <a:gd name="connsiteX32" fmla="*/ 1838940 w 8204434"/>
                      <a:gd name="connsiteY32" fmla="*/ 1084168 h 1084168"/>
                      <a:gd name="connsiteX33" fmla="*/ 1435584 w 8204434"/>
                      <a:gd name="connsiteY33" fmla="*/ 1084168 h 1084168"/>
                      <a:gd name="connsiteX34" fmla="*/ 1110658 w 8204434"/>
                      <a:gd name="connsiteY34" fmla="*/ 1084168 h 1084168"/>
                      <a:gd name="connsiteX35" fmla="*/ 707302 w 8204434"/>
                      <a:gd name="connsiteY35" fmla="*/ 1084168 h 1084168"/>
                      <a:gd name="connsiteX36" fmla="*/ 180698 w 8204434"/>
                      <a:gd name="connsiteY36" fmla="*/ 1084168 h 1084168"/>
                      <a:gd name="connsiteX37" fmla="*/ 0 w 8204434"/>
                      <a:gd name="connsiteY37" fmla="*/ 903470 h 1084168"/>
                      <a:gd name="connsiteX38" fmla="*/ 0 w 8204434"/>
                      <a:gd name="connsiteY38" fmla="*/ 556539 h 1084168"/>
                      <a:gd name="connsiteX39" fmla="*/ 0 w 8204434"/>
                      <a:gd name="connsiteY39" fmla="*/ 180698 h 108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204434" h="1084168" extrusionOk="0">
                        <a:moveTo>
                          <a:pt x="0" y="180698"/>
                        </a:moveTo>
                        <a:cubicBezTo>
                          <a:pt x="-3394" y="78807"/>
                          <a:pt x="76039" y="1825"/>
                          <a:pt x="180698" y="0"/>
                        </a:cubicBezTo>
                        <a:cubicBezTo>
                          <a:pt x="448822" y="-550"/>
                          <a:pt x="703891" y="76641"/>
                          <a:pt x="897776" y="0"/>
                        </a:cubicBezTo>
                        <a:cubicBezTo>
                          <a:pt x="1091661" y="-76641"/>
                          <a:pt x="1218732" y="34123"/>
                          <a:pt x="1379562" y="0"/>
                        </a:cubicBezTo>
                        <a:cubicBezTo>
                          <a:pt x="1540392" y="-34123"/>
                          <a:pt x="1622341" y="35517"/>
                          <a:pt x="1782919" y="0"/>
                        </a:cubicBezTo>
                        <a:cubicBezTo>
                          <a:pt x="1943497" y="-35517"/>
                          <a:pt x="2175812" y="12476"/>
                          <a:pt x="2421566" y="0"/>
                        </a:cubicBezTo>
                        <a:cubicBezTo>
                          <a:pt x="2667320" y="-12476"/>
                          <a:pt x="2763227" y="23780"/>
                          <a:pt x="2903353" y="0"/>
                        </a:cubicBezTo>
                        <a:cubicBezTo>
                          <a:pt x="3043479" y="-23780"/>
                          <a:pt x="3363570" y="10418"/>
                          <a:pt x="3620430" y="0"/>
                        </a:cubicBezTo>
                        <a:cubicBezTo>
                          <a:pt x="3877290" y="-10418"/>
                          <a:pt x="3829845" y="5750"/>
                          <a:pt x="4023787" y="0"/>
                        </a:cubicBezTo>
                        <a:cubicBezTo>
                          <a:pt x="4217729" y="-5750"/>
                          <a:pt x="4420608" y="36762"/>
                          <a:pt x="4740864" y="0"/>
                        </a:cubicBezTo>
                        <a:cubicBezTo>
                          <a:pt x="5061120" y="-36762"/>
                          <a:pt x="4945191" y="8297"/>
                          <a:pt x="5065790" y="0"/>
                        </a:cubicBezTo>
                        <a:cubicBezTo>
                          <a:pt x="5186389" y="-8297"/>
                          <a:pt x="5485204" y="29235"/>
                          <a:pt x="5626007" y="0"/>
                        </a:cubicBezTo>
                        <a:cubicBezTo>
                          <a:pt x="5766810" y="-29235"/>
                          <a:pt x="6061436" y="41112"/>
                          <a:pt x="6186224" y="0"/>
                        </a:cubicBezTo>
                        <a:cubicBezTo>
                          <a:pt x="6311012" y="-41112"/>
                          <a:pt x="6558928" y="6254"/>
                          <a:pt x="6668011" y="0"/>
                        </a:cubicBezTo>
                        <a:cubicBezTo>
                          <a:pt x="6777094" y="-6254"/>
                          <a:pt x="7092194" y="74876"/>
                          <a:pt x="7385089" y="0"/>
                        </a:cubicBezTo>
                        <a:cubicBezTo>
                          <a:pt x="7677984" y="-74876"/>
                          <a:pt x="7824530" y="20374"/>
                          <a:pt x="8023736" y="0"/>
                        </a:cubicBezTo>
                        <a:cubicBezTo>
                          <a:pt x="8111195" y="2026"/>
                          <a:pt x="8196645" y="75526"/>
                          <a:pt x="8204434" y="180698"/>
                        </a:cubicBezTo>
                        <a:cubicBezTo>
                          <a:pt x="8215033" y="277309"/>
                          <a:pt x="8173569" y="399605"/>
                          <a:pt x="8204434" y="549312"/>
                        </a:cubicBezTo>
                        <a:cubicBezTo>
                          <a:pt x="8235299" y="699019"/>
                          <a:pt x="8202148" y="788016"/>
                          <a:pt x="8204434" y="903470"/>
                        </a:cubicBezTo>
                        <a:cubicBezTo>
                          <a:pt x="8194650" y="1020761"/>
                          <a:pt x="8146670" y="1101360"/>
                          <a:pt x="8023736" y="1084168"/>
                        </a:cubicBezTo>
                        <a:cubicBezTo>
                          <a:pt x="7901763" y="1131126"/>
                          <a:pt x="7818565" y="1064760"/>
                          <a:pt x="7620380" y="1084168"/>
                        </a:cubicBezTo>
                        <a:cubicBezTo>
                          <a:pt x="7422195" y="1103576"/>
                          <a:pt x="7222006" y="1021664"/>
                          <a:pt x="7060163" y="1084168"/>
                        </a:cubicBezTo>
                        <a:cubicBezTo>
                          <a:pt x="6898320" y="1146672"/>
                          <a:pt x="6857628" y="1082045"/>
                          <a:pt x="6656807" y="1084168"/>
                        </a:cubicBezTo>
                        <a:cubicBezTo>
                          <a:pt x="6455986" y="1086291"/>
                          <a:pt x="6261444" y="1062422"/>
                          <a:pt x="6096590" y="1084168"/>
                        </a:cubicBezTo>
                        <a:cubicBezTo>
                          <a:pt x="5931736" y="1105914"/>
                          <a:pt x="5836743" y="1074655"/>
                          <a:pt x="5771664" y="1084168"/>
                        </a:cubicBezTo>
                        <a:cubicBezTo>
                          <a:pt x="5706585" y="1093681"/>
                          <a:pt x="5566581" y="1062682"/>
                          <a:pt x="5446738" y="1084168"/>
                        </a:cubicBezTo>
                        <a:cubicBezTo>
                          <a:pt x="5326895" y="1105654"/>
                          <a:pt x="5092008" y="1081152"/>
                          <a:pt x="4886521" y="1084168"/>
                        </a:cubicBezTo>
                        <a:cubicBezTo>
                          <a:pt x="4681034" y="1087184"/>
                          <a:pt x="4658121" y="1040420"/>
                          <a:pt x="4483165" y="1084168"/>
                        </a:cubicBezTo>
                        <a:cubicBezTo>
                          <a:pt x="4308209" y="1127916"/>
                          <a:pt x="4126535" y="1046219"/>
                          <a:pt x="3844517" y="1084168"/>
                        </a:cubicBezTo>
                        <a:cubicBezTo>
                          <a:pt x="3562499" y="1122117"/>
                          <a:pt x="3636882" y="1076573"/>
                          <a:pt x="3441161" y="1084168"/>
                        </a:cubicBezTo>
                        <a:cubicBezTo>
                          <a:pt x="3245440" y="1091763"/>
                          <a:pt x="3009519" y="1076130"/>
                          <a:pt x="2802514" y="1084168"/>
                        </a:cubicBezTo>
                        <a:cubicBezTo>
                          <a:pt x="2595509" y="1092206"/>
                          <a:pt x="2562254" y="1050960"/>
                          <a:pt x="2477588" y="1084168"/>
                        </a:cubicBezTo>
                        <a:cubicBezTo>
                          <a:pt x="2392922" y="1117376"/>
                          <a:pt x="2047167" y="1037289"/>
                          <a:pt x="1838940" y="1084168"/>
                        </a:cubicBezTo>
                        <a:cubicBezTo>
                          <a:pt x="1630713" y="1131047"/>
                          <a:pt x="1520369" y="1073500"/>
                          <a:pt x="1435584" y="1084168"/>
                        </a:cubicBezTo>
                        <a:cubicBezTo>
                          <a:pt x="1350799" y="1094836"/>
                          <a:pt x="1231613" y="1080077"/>
                          <a:pt x="1110658" y="1084168"/>
                        </a:cubicBezTo>
                        <a:cubicBezTo>
                          <a:pt x="989703" y="1088259"/>
                          <a:pt x="840209" y="1080571"/>
                          <a:pt x="707302" y="1084168"/>
                        </a:cubicBezTo>
                        <a:cubicBezTo>
                          <a:pt x="574395" y="1087765"/>
                          <a:pt x="304236" y="1029177"/>
                          <a:pt x="180698" y="1084168"/>
                        </a:cubicBezTo>
                        <a:cubicBezTo>
                          <a:pt x="92836" y="1081009"/>
                          <a:pt x="-1581" y="1014222"/>
                          <a:pt x="0" y="903470"/>
                        </a:cubicBezTo>
                        <a:cubicBezTo>
                          <a:pt x="-28490" y="733434"/>
                          <a:pt x="23834" y="727780"/>
                          <a:pt x="0" y="556539"/>
                        </a:cubicBezTo>
                        <a:cubicBezTo>
                          <a:pt x="-23834" y="385298"/>
                          <a:pt x="28377" y="331576"/>
                          <a:pt x="0" y="18069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3574648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A1B4BAA-3266-4A06-9476-F6BC9DE3C309}"/>
              </a:ext>
            </a:extLst>
          </p:cNvPr>
          <p:cNvSpPr/>
          <p:nvPr/>
        </p:nvSpPr>
        <p:spPr>
          <a:xfrm>
            <a:off x="122057" y="437532"/>
            <a:ext cx="583739" cy="583739"/>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4568"/>
            <a:endParaRPr kumimoji="1" lang="ja-JP" altLang="en-US" sz="1427" dirty="0">
              <a:solidFill>
                <a:prstClr val="white"/>
              </a:solidFill>
              <a:latin typeface="Calibri" panose="020F0502020204030204"/>
              <a:ea typeface="ＭＳ Ｐゴシック" panose="020B0600070205080204" pitchFamily="50" charset="-128"/>
            </a:endParaRPr>
          </a:p>
        </p:txBody>
      </p:sp>
      <p:sp>
        <p:nvSpPr>
          <p:cNvPr id="5" name="タイトル 4">
            <a:extLst>
              <a:ext uri="{FF2B5EF4-FFF2-40B4-BE49-F238E27FC236}">
                <a16:creationId xmlns:a16="http://schemas.microsoft.com/office/drawing/2014/main" id="{2B049F8B-7BC1-45AF-AE20-10A1789CB2CE}"/>
              </a:ext>
            </a:extLst>
          </p:cNvPr>
          <p:cNvSpPr>
            <a:spLocks noGrp="1"/>
          </p:cNvSpPr>
          <p:nvPr>
            <p:ph type="title"/>
          </p:nvPr>
        </p:nvSpPr>
        <p:spPr>
          <a:xfrm>
            <a:off x="804072" y="484275"/>
            <a:ext cx="8297858" cy="583739"/>
          </a:xfrm>
        </p:spPr>
        <p:txBody>
          <a:bodyPr>
            <a:normAutofit fontScale="90000"/>
          </a:bodyPr>
          <a:lstStyle/>
          <a:p>
            <a:r>
              <a:rPr lang="ja-JP" altLang="en-US" b="1" dirty="0">
                <a:solidFill>
                  <a:srgbClr val="0000FF"/>
                </a:solidFill>
                <a:latin typeface="メイリオ" panose="020B0604030504040204" pitchFamily="50" charset="-128"/>
                <a:ea typeface="メイリオ" panose="020B0604030504040204" pitchFamily="50" charset="-128"/>
              </a:rPr>
              <a:t>申請手順</a:t>
            </a:r>
          </a:p>
        </p:txBody>
      </p:sp>
      <p:sp>
        <p:nvSpPr>
          <p:cNvPr id="9" name="コンテンツ プレースホルダー 2">
            <a:extLst>
              <a:ext uri="{FF2B5EF4-FFF2-40B4-BE49-F238E27FC236}">
                <a16:creationId xmlns:a16="http://schemas.microsoft.com/office/drawing/2014/main" id="{287E5CA8-8774-4108-A166-BDAE0488E480}"/>
              </a:ext>
            </a:extLst>
          </p:cNvPr>
          <p:cNvSpPr txBox="1">
            <a:spLocks/>
          </p:cNvSpPr>
          <p:nvPr/>
        </p:nvSpPr>
        <p:spPr>
          <a:xfrm>
            <a:off x="705795" y="5099942"/>
            <a:ext cx="8494410" cy="74253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2400"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3" name="図 2">
            <a:extLst>
              <a:ext uri="{FF2B5EF4-FFF2-40B4-BE49-F238E27FC236}">
                <a16:creationId xmlns:a16="http://schemas.microsoft.com/office/drawing/2014/main" id="{DB130E42-47A6-409C-A446-3C2A6FF96A92}"/>
              </a:ext>
            </a:extLst>
          </p:cNvPr>
          <p:cNvPicPr>
            <a:picLocks noChangeAspect="1"/>
          </p:cNvPicPr>
          <p:nvPr/>
        </p:nvPicPr>
        <p:blipFill>
          <a:blip r:embed="rId3"/>
          <a:stretch>
            <a:fillRect/>
          </a:stretch>
        </p:blipFill>
        <p:spPr>
          <a:xfrm>
            <a:off x="8391684" y="6102429"/>
            <a:ext cx="1420491" cy="542591"/>
          </a:xfrm>
          <a:prstGeom prst="rect">
            <a:avLst/>
          </a:prstGeom>
        </p:spPr>
      </p:pic>
      <p:sp>
        <p:nvSpPr>
          <p:cNvPr id="39" name="Rectangle 29">
            <a:extLst>
              <a:ext uri="{FF2B5EF4-FFF2-40B4-BE49-F238E27FC236}">
                <a16:creationId xmlns:a16="http://schemas.microsoft.com/office/drawing/2014/main" id="{39D683BF-8877-4305-9213-8F3CB4DD0611}"/>
              </a:ext>
            </a:extLst>
          </p:cNvPr>
          <p:cNvSpPr>
            <a:spLocks noChangeArrowheads="1"/>
          </p:cNvSpPr>
          <p:nvPr/>
        </p:nvSpPr>
        <p:spPr bwMode="auto">
          <a:xfrm>
            <a:off x="152400" y="15240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0" name="Rectangle 38">
            <a:extLst>
              <a:ext uri="{FF2B5EF4-FFF2-40B4-BE49-F238E27FC236}">
                <a16:creationId xmlns:a16="http://schemas.microsoft.com/office/drawing/2014/main" id="{21605E38-A128-4996-B76F-623195B58DB5}"/>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 name="Rectangle 39">
            <a:extLst>
              <a:ext uri="{FF2B5EF4-FFF2-40B4-BE49-F238E27FC236}">
                <a16:creationId xmlns:a16="http://schemas.microsoft.com/office/drawing/2014/main" id="{0F47A8FF-0931-465D-8C50-9F28A8B64768}"/>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2" name="Rectangle 43">
            <a:extLst>
              <a:ext uri="{FF2B5EF4-FFF2-40B4-BE49-F238E27FC236}">
                <a16:creationId xmlns:a16="http://schemas.microsoft.com/office/drawing/2014/main" id="{FFB50BD4-5426-4A31-9FC8-3D78A822902C}"/>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a:ln>
                <a:noFill/>
              </a:ln>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000" b="0" i="0" u="none" strike="noStrike" cap="none" normalizeH="0" baseline="0">
                <a:ln>
                  <a:noFill/>
                </a:ln>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 name="テキスト ボックス 11">
            <a:extLst>
              <a:ext uri="{FF2B5EF4-FFF2-40B4-BE49-F238E27FC236}">
                <a16:creationId xmlns:a16="http://schemas.microsoft.com/office/drawing/2014/main" id="{7D08FC01-BCEA-4467-A4D9-950B71AA0C01}"/>
              </a:ext>
            </a:extLst>
          </p:cNvPr>
          <p:cNvSpPr txBox="1"/>
          <p:nvPr/>
        </p:nvSpPr>
        <p:spPr>
          <a:xfrm>
            <a:off x="542925" y="1681896"/>
            <a:ext cx="8820150" cy="5138586"/>
          </a:xfrm>
          <a:prstGeom prst="rect">
            <a:avLst/>
          </a:prstGeom>
          <a:noFill/>
        </p:spPr>
        <p:txBody>
          <a:bodyPr wrap="square" rtlCol="0">
            <a:spAutoFit/>
          </a:bodyPr>
          <a:lstStyle/>
          <a:p>
            <a:pPr>
              <a:lnSpc>
                <a:spcPts val="5000"/>
              </a:lnSpc>
            </a:pPr>
            <a:r>
              <a:rPr kumimoji="1" lang="ja-JP" altLang="en-US" sz="2000" dirty="0">
                <a:latin typeface="メイリオ" panose="020B0604030504040204" pitchFamily="50" charset="-128"/>
                <a:ea typeface="メイリオ" panose="020B0604030504040204" pitchFamily="50" charset="-128"/>
              </a:rPr>
              <a:t>援助国クラブは①事業活動の写真・記録等を随時作成します</a:t>
            </a:r>
            <a:endParaRPr kumimoji="1" lang="en-US" altLang="ja-JP" sz="2000" dirty="0">
              <a:latin typeface="メイリオ" panose="020B0604030504040204" pitchFamily="50" charset="-128"/>
              <a:ea typeface="メイリオ" panose="020B0604030504040204" pitchFamily="50" charset="-128"/>
            </a:endParaRPr>
          </a:p>
          <a:p>
            <a:pPr>
              <a:lnSpc>
                <a:spcPts val="5000"/>
              </a:lnSpc>
            </a:pPr>
            <a:r>
              <a:rPr kumimoji="1" lang="ja-JP" altLang="en-US" sz="2000" dirty="0">
                <a:latin typeface="メイリオ" panose="020B0604030504040204" pitchFamily="50" charset="-128"/>
                <a:ea typeface="メイリオ" panose="020B0604030504040204" pitchFamily="50" charset="-128"/>
              </a:rPr>
              <a:t>援助国クラブは</a:t>
            </a:r>
            <a:r>
              <a:rPr lang="en-US" altLang="ja-JP" sz="2000" b="1" dirty="0">
                <a:solidFill>
                  <a:schemeClr val="accent2">
                    <a:lumMod val="75000"/>
                  </a:schemeClr>
                </a:solidFill>
                <a:latin typeface="メイリオ" panose="020B0604030504040204" pitchFamily="50" charset="-128"/>
                <a:ea typeface="メイリオ" panose="020B0604030504040204" pitchFamily="50" charset="-128"/>
              </a:rPr>
              <a:t>My ROTARY</a:t>
            </a:r>
            <a:r>
              <a:rPr lang="ja-JP" altLang="en-US" sz="2000" dirty="0">
                <a:latin typeface="メイリオ" panose="020B0604030504040204" pitchFamily="50" charset="-128"/>
                <a:ea typeface="メイリオ" panose="020B0604030504040204" pitchFamily="50" charset="-128"/>
              </a:rPr>
              <a:t>から</a:t>
            </a:r>
            <a:endParaRPr lang="en-US" altLang="ja-JP" sz="2000" dirty="0">
              <a:latin typeface="メイリオ" panose="020B0604030504040204" pitchFamily="50" charset="-128"/>
              <a:ea typeface="メイリオ" panose="020B0604030504040204" pitchFamily="50" charset="-128"/>
            </a:endParaRPr>
          </a:p>
          <a:p>
            <a:pPr>
              <a:lnSpc>
                <a:spcPts val="5000"/>
              </a:lnSpc>
            </a:pPr>
            <a:r>
              <a:rPr kumimoji="1" lang="ja-JP" altLang="en-US" sz="2000" dirty="0">
                <a:latin typeface="メイリオ" panose="020B0604030504040204" pitchFamily="50" charset="-128"/>
                <a:ea typeface="メイリオ" panose="020B0604030504040204" pitchFamily="50" charset="-128"/>
              </a:rPr>
              <a:t>②プロジェクト期間中１２ヵ月毎に</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中間報告書</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を提出し</a:t>
            </a:r>
            <a:endParaRPr kumimoji="1" lang="en-US" altLang="ja-JP" sz="2000" dirty="0">
              <a:latin typeface="メイリオ" panose="020B0604030504040204" pitchFamily="50" charset="-128"/>
              <a:ea typeface="メイリオ" panose="020B0604030504040204" pitchFamily="50" charset="-128"/>
            </a:endParaRPr>
          </a:p>
          <a:p>
            <a:pPr>
              <a:lnSpc>
                <a:spcPts val="5000"/>
              </a:lnSpc>
            </a:pPr>
            <a:r>
              <a:rPr kumimoji="1" lang="ja-JP" altLang="en-US" sz="2000" dirty="0">
                <a:latin typeface="メイリオ" panose="020B0604030504040204" pitchFamily="50" charset="-128"/>
                <a:ea typeface="メイリオ" panose="020B0604030504040204" pitchFamily="50" charset="-128"/>
              </a:rPr>
              <a:t>③プロジェクト完了後２ヵ月以内に</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最終報告書</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を提出します</a:t>
            </a:r>
            <a:endParaRPr kumimoji="1" lang="en-US" altLang="ja-JP" sz="2000" dirty="0">
              <a:latin typeface="メイリオ" panose="020B0604030504040204" pitchFamily="50" charset="-128"/>
              <a:ea typeface="メイリオ" panose="020B0604030504040204" pitchFamily="50" charset="-128"/>
            </a:endParaRPr>
          </a:p>
          <a:p>
            <a:pPr>
              <a:lnSpc>
                <a:spcPts val="5000"/>
              </a:lnSpc>
            </a:pPr>
            <a:r>
              <a:rPr kumimoji="1" lang="ja-JP" altLang="en-US" sz="2000" dirty="0">
                <a:latin typeface="メイリオ" panose="020B0604030504040204" pitchFamily="50" charset="-128"/>
                <a:ea typeface="メイリオ" panose="020B0604030504040204" pitchFamily="50" charset="-128"/>
              </a:rPr>
              <a:t>④</a:t>
            </a:r>
            <a:r>
              <a:rPr kumimoji="1" lang="en-US" altLang="ja-JP" sz="2000" dirty="0">
                <a:latin typeface="メイリオ" panose="020B0604030504040204" pitchFamily="50" charset="-128"/>
                <a:ea typeface="メイリオ" panose="020B0604030504040204" pitchFamily="50" charset="-128"/>
              </a:rPr>
              <a:t>TRF</a:t>
            </a:r>
            <a:r>
              <a:rPr kumimoji="1" lang="ja-JP" altLang="en-US" sz="2000" dirty="0">
                <a:latin typeface="メイリオ" panose="020B0604030504040204" pitchFamily="50" charset="-128"/>
                <a:ea typeface="メイリオ" panose="020B0604030504040204" pitchFamily="50" charset="-128"/>
              </a:rPr>
              <a:t>は</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最終報告書</a:t>
            </a:r>
            <a:r>
              <a:rPr kumimoji="1" lang="en-US" altLang="ja-JP"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を受理し</a:t>
            </a:r>
            <a:endParaRPr kumimoji="1" lang="en-US" altLang="ja-JP" sz="2000" dirty="0">
              <a:latin typeface="メイリオ" panose="020B0604030504040204" pitchFamily="50" charset="-128"/>
              <a:ea typeface="メイリオ" panose="020B0604030504040204" pitchFamily="50" charset="-128"/>
            </a:endParaRPr>
          </a:p>
          <a:p>
            <a:pPr>
              <a:lnSpc>
                <a:spcPts val="5000"/>
              </a:lnSpc>
            </a:pPr>
            <a:r>
              <a:rPr kumimoji="1" lang="ja-JP" altLang="en-US" sz="2000" dirty="0">
                <a:latin typeface="メイリオ" panose="020B0604030504040204" pitchFamily="50" charset="-128"/>
                <a:ea typeface="メイリオ" panose="020B0604030504040204" pitchFamily="50" charset="-128"/>
              </a:rPr>
              <a:t>⑤現地の地域社会が持続可能な手段を備えたことを確認し</a:t>
            </a:r>
            <a:endParaRPr kumimoji="1" lang="en-US" altLang="ja-JP" sz="2000" dirty="0">
              <a:latin typeface="メイリオ" panose="020B0604030504040204" pitchFamily="50" charset="-128"/>
              <a:ea typeface="メイリオ" panose="020B0604030504040204" pitchFamily="50" charset="-128"/>
            </a:endParaRPr>
          </a:p>
          <a:p>
            <a:pPr>
              <a:lnSpc>
                <a:spcPts val="5000"/>
              </a:lnSpc>
            </a:pPr>
            <a:r>
              <a:rPr kumimoji="1" lang="ja-JP" altLang="en-US" sz="2000" dirty="0">
                <a:latin typeface="メイリオ" panose="020B0604030504040204" pitchFamily="50" charset="-128"/>
                <a:ea typeface="メイリオ" panose="020B0604030504040204" pitchFamily="50" charset="-128"/>
              </a:rPr>
              <a:t>　</a:t>
            </a:r>
            <a:r>
              <a:rPr kumimoji="1" lang="ja-JP" altLang="en-US" sz="2000" dirty="0">
                <a:solidFill>
                  <a:srgbClr val="FF0000"/>
                </a:solidFill>
                <a:latin typeface="メイリオ" panose="020B0604030504040204" pitchFamily="50" charset="-128"/>
                <a:ea typeface="メイリオ" panose="020B0604030504040204" pitchFamily="50" charset="-128"/>
              </a:rPr>
              <a:t>補助金プロジェクトが終了となります</a:t>
            </a:r>
            <a:endParaRPr kumimoji="1" lang="en-US" altLang="ja-JP" sz="2000" dirty="0">
              <a:solidFill>
                <a:srgbClr val="FF0000"/>
              </a:solidFill>
              <a:latin typeface="メイリオ" panose="020B0604030504040204" pitchFamily="50" charset="-128"/>
              <a:ea typeface="メイリオ" panose="020B0604030504040204" pitchFamily="50" charset="-128"/>
            </a:endParaRPr>
          </a:p>
          <a:p>
            <a:pPr>
              <a:lnSpc>
                <a:spcPts val="5000"/>
              </a:lnSpc>
            </a:pPr>
            <a:r>
              <a:rPr kumimoji="1" lang="ja-JP" altLang="en-US" sz="2000" dirty="0">
                <a:latin typeface="メイリオ" panose="020B0604030504040204" pitchFamily="50" charset="-128"/>
                <a:ea typeface="メイリオ" panose="020B0604030504040204" pitchFamily="50" charset="-128"/>
              </a:rPr>
              <a:t>⑥援助国クラブはプロジェクトに関する書類を</a:t>
            </a:r>
            <a:r>
              <a:rPr kumimoji="1" lang="en-US" altLang="ja-JP" sz="2000" dirty="0">
                <a:latin typeface="メイリオ" panose="020B0604030504040204" pitchFamily="50" charset="-128"/>
                <a:ea typeface="メイリオ" panose="020B0604030504040204" pitchFamily="50" charset="-128"/>
              </a:rPr>
              <a:t>5</a:t>
            </a:r>
            <a:r>
              <a:rPr kumimoji="1" lang="ja-JP" altLang="en-US" sz="2000" dirty="0">
                <a:latin typeface="メイリオ" panose="020B0604030504040204" pitchFamily="50" charset="-128"/>
                <a:ea typeface="メイリオ" panose="020B0604030504040204" pitchFamily="50" charset="-128"/>
              </a:rPr>
              <a:t>年間保管します</a:t>
            </a:r>
          </a:p>
        </p:txBody>
      </p:sp>
      <p:sp>
        <p:nvSpPr>
          <p:cNvPr id="13" name="テキスト ボックス 12">
            <a:extLst>
              <a:ext uri="{FF2B5EF4-FFF2-40B4-BE49-F238E27FC236}">
                <a16:creationId xmlns:a16="http://schemas.microsoft.com/office/drawing/2014/main" id="{FB86D624-4B1E-43D8-9B19-85A106A99D24}"/>
              </a:ext>
            </a:extLst>
          </p:cNvPr>
          <p:cNvSpPr txBox="1"/>
          <p:nvPr/>
        </p:nvSpPr>
        <p:spPr>
          <a:xfrm>
            <a:off x="504825" y="941475"/>
            <a:ext cx="8858250" cy="895630"/>
          </a:xfrm>
          <a:prstGeom prst="rect">
            <a:avLst/>
          </a:prstGeom>
          <a:noFill/>
        </p:spPr>
        <p:txBody>
          <a:bodyPr wrap="square">
            <a:spAutoFit/>
          </a:bodyPr>
          <a:lstStyle/>
          <a:p>
            <a:pPr marL="0" indent="0">
              <a:lnSpc>
                <a:spcPct val="160000"/>
              </a:lnSpc>
              <a:buNone/>
            </a:pPr>
            <a:r>
              <a:rPr lang="ja-JP" altLang="en-US" sz="3600" b="1" dirty="0">
                <a:solidFill>
                  <a:srgbClr val="9A38D0"/>
                </a:solidFill>
                <a:latin typeface="メイリオ" panose="020B0604030504040204" pitchFamily="50" charset="-128"/>
                <a:ea typeface="メイリオ" panose="020B0604030504040204" pitchFamily="50" charset="-128"/>
              </a:rPr>
              <a:t>⑤記録・報告</a:t>
            </a:r>
            <a:endParaRPr lang="en-US" altLang="ja-JP" sz="3600" b="1" i="0" u="none" strike="noStrike" baseline="0" dirty="0">
              <a:solidFill>
                <a:srgbClr val="9A38D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5191487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98E1F8-E378-5401-7B51-9D9E5973F8AC}"/>
              </a:ext>
            </a:extLst>
          </p:cNvPr>
          <p:cNvSpPr>
            <a:spLocks noGrp="1"/>
          </p:cNvSpPr>
          <p:nvPr>
            <p:ph type="title"/>
          </p:nvPr>
        </p:nvSpPr>
        <p:spPr>
          <a:xfrm>
            <a:off x="956734" y="626993"/>
            <a:ext cx="8268230" cy="754662"/>
          </a:xfrm>
        </p:spPr>
        <p:txBody>
          <a:bodyPr>
            <a:normAutofit/>
          </a:bodyPr>
          <a:lstStyle/>
          <a:p>
            <a:r>
              <a:rPr kumimoji="1" lang="ja-JP" altLang="en-US" sz="4000" b="1" dirty="0">
                <a:solidFill>
                  <a:srgbClr val="0000FF"/>
                </a:solidFill>
                <a:latin typeface="メイリオ" panose="020B0604030504040204" pitchFamily="50" charset="-128"/>
                <a:ea typeface="メイリオ" panose="020B0604030504040204" pitchFamily="50" charset="-128"/>
              </a:rPr>
              <a:t>申請フローチャート</a:t>
            </a:r>
          </a:p>
        </p:txBody>
      </p:sp>
      <p:sp>
        <p:nvSpPr>
          <p:cNvPr id="3" name="コンテンツ プレースホルダー 2">
            <a:extLst>
              <a:ext uri="{FF2B5EF4-FFF2-40B4-BE49-F238E27FC236}">
                <a16:creationId xmlns:a16="http://schemas.microsoft.com/office/drawing/2014/main" id="{87780CCB-9376-53B5-B368-118A7C0EB31B}"/>
              </a:ext>
            </a:extLst>
          </p:cNvPr>
          <p:cNvSpPr>
            <a:spLocks noGrp="1"/>
          </p:cNvSpPr>
          <p:nvPr>
            <p:ph idx="1"/>
          </p:nvPr>
        </p:nvSpPr>
        <p:spPr>
          <a:xfrm>
            <a:off x="681038" y="1571625"/>
            <a:ext cx="8543925" cy="4351338"/>
          </a:xfrm>
        </p:spPr>
        <p:txBody>
          <a:bodyPr>
            <a:normAutofit/>
          </a:bodyPr>
          <a:lstStyle/>
          <a:p>
            <a:r>
              <a:rPr kumimoji="1" lang="ja-JP" altLang="en-US" dirty="0"/>
              <a:t>提唱者の実施するプロジェクトは７つの重点分野に該当しますか？</a:t>
            </a:r>
            <a:endParaRPr kumimoji="1" lang="en-US" altLang="ja-JP" dirty="0"/>
          </a:p>
          <a:p>
            <a:pPr marL="0" indent="0">
              <a:buNone/>
            </a:pPr>
            <a:r>
              <a:rPr lang="ja-JP" altLang="en-US" dirty="0"/>
              <a:t>　　　　　　　　　　↓</a:t>
            </a:r>
            <a:endParaRPr lang="en-US" altLang="ja-JP" dirty="0"/>
          </a:p>
          <a:p>
            <a:r>
              <a:rPr lang="ja-JP" altLang="en-US" dirty="0"/>
              <a:t>プロジェクトの総予算は</a:t>
            </a:r>
            <a:r>
              <a:rPr lang="en-US" altLang="ja-JP" b="1" dirty="0"/>
              <a:t>US30,000</a:t>
            </a:r>
            <a:r>
              <a:rPr lang="ja-JP" altLang="en-US" b="1" dirty="0"/>
              <a:t>ドル</a:t>
            </a:r>
            <a:r>
              <a:rPr lang="ja-JP" altLang="en-US" dirty="0"/>
              <a:t>以上ですか？</a:t>
            </a:r>
            <a:endParaRPr lang="en-US" altLang="ja-JP" dirty="0"/>
          </a:p>
          <a:p>
            <a:pPr marL="0" indent="0">
              <a:buNone/>
            </a:pPr>
            <a:r>
              <a:rPr lang="ja-JP" altLang="en-US" dirty="0"/>
              <a:t>　　　　　　　　　　↓</a:t>
            </a:r>
            <a:endParaRPr lang="en-US" altLang="ja-JP" dirty="0"/>
          </a:p>
          <a:p>
            <a:r>
              <a:rPr lang="ja-JP" altLang="en-US" dirty="0"/>
              <a:t>プロジェクトは海外クラブとの共同事業ですか？</a:t>
            </a:r>
            <a:endParaRPr lang="en-US" altLang="ja-JP" dirty="0"/>
          </a:p>
          <a:p>
            <a:pPr marL="0" indent="0">
              <a:buNone/>
            </a:pPr>
            <a:r>
              <a:rPr lang="ja-JP" altLang="en-US" dirty="0"/>
              <a:t>　　　　　　　　　　↓</a:t>
            </a:r>
            <a:endParaRPr lang="en-US" altLang="ja-JP" dirty="0"/>
          </a:p>
          <a:p>
            <a:r>
              <a:rPr lang="ja-JP" altLang="en-US" dirty="0"/>
              <a:t>グローバル補助金を申請</a:t>
            </a:r>
            <a:endParaRPr lang="en-US" altLang="ja-JP" dirty="0"/>
          </a:p>
        </p:txBody>
      </p:sp>
      <p:pic>
        <p:nvPicPr>
          <p:cNvPr id="4" name="図 3">
            <a:extLst>
              <a:ext uri="{FF2B5EF4-FFF2-40B4-BE49-F238E27FC236}">
                <a16:creationId xmlns:a16="http://schemas.microsoft.com/office/drawing/2014/main" id="{EA43B166-DBDF-0944-1A78-641268362FDC}"/>
              </a:ext>
            </a:extLst>
          </p:cNvPr>
          <p:cNvPicPr>
            <a:picLocks noChangeAspect="1"/>
          </p:cNvPicPr>
          <p:nvPr/>
        </p:nvPicPr>
        <p:blipFill>
          <a:blip r:embed="rId2"/>
          <a:stretch>
            <a:fillRect/>
          </a:stretch>
        </p:blipFill>
        <p:spPr>
          <a:xfrm>
            <a:off x="8391684" y="6112933"/>
            <a:ext cx="1420491" cy="532087"/>
          </a:xfrm>
          <a:prstGeom prst="rect">
            <a:avLst/>
          </a:prstGeom>
        </p:spPr>
      </p:pic>
      <p:sp>
        <p:nvSpPr>
          <p:cNvPr id="5" name="正方形/長方形 4">
            <a:extLst>
              <a:ext uri="{FF2B5EF4-FFF2-40B4-BE49-F238E27FC236}">
                <a16:creationId xmlns:a16="http://schemas.microsoft.com/office/drawing/2014/main" id="{9F2AD58A-8408-C30F-17B1-9F68E1D070D1}"/>
              </a:ext>
            </a:extLst>
          </p:cNvPr>
          <p:cNvSpPr/>
          <p:nvPr/>
        </p:nvSpPr>
        <p:spPr>
          <a:xfrm>
            <a:off x="177501" y="517124"/>
            <a:ext cx="686099" cy="754662"/>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4568"/>
            <a:endParaRPr kumimoji="1" lang="ja-JP" altLang="en-US" sz="1427" dirty="0">
              <a:solidFill>
                <a:prstClr val="white"/>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993683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B049F8B-7BC1-45AF-AE20-10A1789CB2CE}"/>
              </a:ext>
            </a:extLst>
          </p:cNvPr>
          <p:cNvSpPr>
            <a:spLocks noGrp="1"/>
          </p:cNvSpPr>
          <p:nvPr>
            <p:ph type="title"/>
          </p:nvPr>
        </p:nvSpPr>
        <p:spPr>
          <a:xfrm>
            <a:off x="590549" y="483668"/>
            <a:ext cx="9010651" cy="583739"/>
          </a:xfrm>
        </p:spPr>
        <p:txBody>
          <a:bodyPr>
            <a:normAutofit fontScale="90000"/>
          </a:bodyPr>
          <a:lstStyle/>
          <a:p>
            <a:r>
              <a:rPr lang="ja-JP" altLang="en-US" sz="4000" b="1" dirty="0">
                <a:solidFill>
                  <a:srgbClr val="0000FF"/>
                </a:solidFill>
                <a:latin typeface="メイリオ" panose="020B0604030504040204" pitchFamily="50" charset="-128"/>
                <a:ea typeface="メイリオ" panose="020B0604030504040204" pitchFamily="50" charset="-128"/>
              </a:rPr>
              <a:t>以上、グローバル補助金の申請について</a:t>
            </a:r>
            <a:endParaRPr lang="ja-JP" altLang="en-US" b="1" dirty="0">
              <a:solidFill>
                <a:srgbClr val="0000FF"/>
              </a:solidFill>
              <a:latin typeface="メイリオ" panose="020B0604030504040204" pitchFamily="50" charset="-128"/>
              <a:ea typeface="メイリオ" panose="020B0604030504040204" pitchFamily="50" charset="-128"/>
            </a:endParaRPr>
          </a:p>
        </p:txBody>
      </p:sp>
      <p:sp>
        <p:nvSpPr>
          <p:cNvPr id="9" name="コンテンツ プレースホルダー 2">
            <a:extLst>
              <a:ext uri="{FF2B5EF4-FFF2-40B4-BE49-F238E27FC236}">
                <a16:creationId xmlns:a16="http://schemas.microsoft.com/office/drawing/2014/main" id="{287E5CA8-8774-4108-A166-BDAE0488E480}"/>
              </a:ext>
            </a:extLst>
          </p:cNvPr>
          <p:cNvSpPr txBox="1">
            <a:spLocks/>
          </p:cNvSpPr>
          <p:nvPr/>
        </p:nvSpPr>
        <p:spPr>
          <a:xfrm>
            <a:off x="705795" y="5099942"/>
            <a:ext cx="8494410" cy="74253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2400"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3" name="図 2">
            <a:extLst>
              <a:ext uri="{FF2B5EF4-FFF2-40B4-BE49-F238E27FC236}">
                <a16:creationId xmlns:a16="http://schemas.microsoft.com/office/drawing/2014/main" id="{DB130E42-47A6-409C-A446-3C2A6FF96A92}"/>
              </a:ext>
            </a:extLst>
          </p:cNvPr>
          <p:cNvPicPr>
            <a:picLocks noChangeAspect="1"/>
          </p:cNvPicPr>
          <p:nvPr/>
        </p:nvPicPr>
        <p:blipFill>
          <a:blip r:embed="rId3"/>
          <a:stretch>
            <a:fillRect/>
          </a:stretch>
        </p:blipFill>
        <p:spPr>
          <a:xfrm>
            <a:off x="8391684" y="6102429"/>
            <a:ext cx="1420491" cy="542591"/>
          </a:xfrm>
          <a:prstGeom prst="rect">
            <a:avLst/>
          </a:prstGeom>
        </p:spPr>
      </p:pic>
      <p:sp>
        <p:nvSpPr>
          <p:cNvPr id="39" name="Rectangle 29">
            <a:extLst>
              <a:ext uri="{FF2B5EF4-FFF2-40B4-BE49-F238E27FC236}">
                <a16:creationId xmlns:a16="http://schemas.microsoft.com/office/drawing/2014/main" id="{39D683BF-8877-4305-9213-8F3CB4DD0611}"/>
              </a:ext>
            </a:extLst>
          </p:cNvPr>
          <p:cNvSpPr>
            <a:spLocks noChangeArrowheads="1"/>
          </p:cNvSpPr>
          <p:nvPr/>
        </p:nvSpPr>
        <p:spPr bwMode="auto">
          <a:xfrm>
            <a:off x="152400" y="15240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0" name="Rectangle 38">
            <a:extLst>
              <a:ext uri="{FF2B5EF4-FFF2-40B4-BE49-F238E27FC236}">
                <a16:creationId xmlns:a16="http://schemas.microsoft.com/office/drawing/2014/main" id="{21605E38-A128-4996-B76F-623195B58DB5}"/>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 name="Rectangle 39">
            <a:extLst>
              <a:ext uri="{FF2B5EF4-FFF2-40B4-BE49-F238E27FC236}">
                <a16:creationId xmlns:a16="http://schemas.microsoft.com/office/drawing/2014/main" id="{0F47A8FF-0931-465D-8C50-9F28A8B64768}"/>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2" name="Rectangle 43">
            <a:extLst>
              <a:ext uri="{FF2B5EF4-FFF2-40B4-BE49-F238E27FC236}">
                <a16:creationId xmlns:a16="http://schemas.microsoft.com/office/drawing/2014/main" id="{FFB50BD4-5426-4A31-9FC8-3D78A822902C}"/>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a:ln>
                <a:noFill/>
              </a:ln>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000" b="0" i="0" u="none" strike="noStrike" cap="none" normalizeH="0" baseline="0">
                <a:ln>
                  <a:noFill/>
                </a:ln>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6" name="図 5">
            <a:extLst>
              <a:ext uri="{FF2B5EF4-FFF2-40B4-BE49-F238E27FC236}">
                <a16:creationId xmlns:a16="http://schemas.microsoft.com/office/drawing/2014/main" id="{DBE92451-18C4-4781-98F4-44D6BFE95CD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165672" y="1525214"/>
            <a:ext cx="5019674" cy="5019674"/>
          </a:xfrm>
          <a:prstGeom prst="rect">
            <a:avLst/>
          </a:prstGeom>
        </p:spPr>
      </p:pic>
    </p:spTree>
    <p:extLst>
      <p:ext uri="{BB962C8B-B14F-4D97-AF65-F5344CB8AC3E}">
        <p14:creationId xmlns:p14="http://schemas.microsoft.com/office/powerpoint/2010/main" val="16728291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432B234B-DC48-4B81-8A63-F54A376F548F}"/>
              </a:ext>
            </a:extLst>
          </p:cNvPr>
          <p:cNvSpPr txBox="1"/>
          <p:nvPr/>
        </p:nvSpPr>
        <p:spPr>
          <a:xfrm>
            <a:off x="393192" y="1493118"/>
            <a:ext cx="9056914" cy="5167761"/>
          </a:xfrm>
          <a:prstGeom prst="rect">
            <a:avLst/>
          </a:prstGeom>
          <a:noFill/>
        </p:spPr>
        <p:txBody>
          <a:bodyPr wrap="square">
            <a:spAutoFit/>
          </a:bodyPr>
          <a:lstStyle/>
          <a:p>
            <a:pPr>
              <a:lnSpc>
                <a:spcPct val="150000"/>
              </a:lnSpc>
            </a:pPr>
            <a:r>
              <a:rPr lang="ja-JP" altLang="en-US" sz="3121" b="1" dirty="0">
                <a:latin typeface="メイリオ" panose="020B0604030504040204" pitchFamily="50" charset="-128"/>
                <a:ea typeface="メイリオ" panose="020B0604030504040204" pitchFamily="50" charset="-128"/>
              </a:rPr>
              <a:t>目的</a:t>
            </a:r>
          </a:p>
          <a:p>
            <a:pPr>
              <a:lnSpc>
                <a:spcPct val="200000"/>
              </a:lnSpc>
            </a:pPr>
            <a:r>
              <a:rPr lang="ja-JP" altLang="en-US" sz="2000" dirty="0">
                <a:latin typeface="メイリオ" panose="020B0604030504040204" pitchFamily="50" charset="-128"/>
                <a:ea typeface="メイリオ" panose="020B0604030504040204" pitchFamily="50" charset="-128"/>
              </a:rPr>
              <a:t>グローバル補助金は、ロータリーの</a:t>
            </a:r>
            <a:r>
              <a:rPr lang="ja-JP" altLang="en-US" sz="2400" b="1" dirty="0">
                <a:solidFill>
                  <a:srgbClr val="FF0000"/>
                </a:solidFill>
                <a:latin typeface="メイリオ" panose="020B0604030504040204" pitchFamily="50" charset="-128"/>
                <a:ea typeface="メイリオ" panose="020B0604030504040204" pitchFamily="50" charset="-128"/>
              </a:rPr>
              <a:t>７つの重点分野</a:t>
            </a:r>
            <a:r>
              <a:rPr lang="ja-JP" altLang="en-US" sz="2000" dirty="0">
                <a:latin typeface="メイリオ" panose="020B0604030504040204" pitchFamily="50" charset="-128"/>
                <a:ea typeface="メイリオ" panose="020B0604030504040204" pitchFamily="50" charset="-128"/>
              </a:rPr>
              <a:t>に該当し、</a:t>
            </a:r>
            <a:endParaRPr lang="en-US" altLang="ja-JP" sz="2000" dirty="0">
              <a:latin typeface="メイリオ" panose="020B0604030504040204" pitchFamily="50" charset="-128"/>
              <a:ea typeface="メイリオ" panose="020B0604030504040204" pitchFamily="50" charset="-128"/>
            </a:endParaRPr>
          </a:p>
          <a:p>
            <a:pPr>
              <a:lnSpc>
                <a:spcPct val="200000"/>
              </a:lnSpc>
            </a:pPr>
            <a:r>
              <a:rPr lang="ja-JP" altLang="en-US" sz="2000" dirty="0">
                <a:latin typeface="メイリオ" panose="020B0604030504040204" pitchFamily="50" charset="-128"/>
                <a:ea typeface="メイリオ" panose="020B0604030504040204" pitchFamily="50" charset="-128"/>
              </a:rPr>
              <a:t>持続可能かつ測定可能な成果をもたらす大規模な国際的活動を支援します</a:t>
            </a:r>
          </a:p>
          <a:p>
            <a:pPr>
              <a:lnSpc>
                <a:spcPct val="200000"/>
              </a:lnSpc>
            </a:pPr>
            <a:r>
              <a:rPr lang="ja-JP" altLang="en-US" sz="2000" dirty="0">
                <a:latin typeface="メイリオ" panose="020B0604030504040204" pitchFamily="50" charset="-128"/>
                <a:ea typeface="メイリオ" panose="020B0604030504040204" pitchFamily="50" charset="-128"/>
              </a:rPr>
              <a:t>（１）人道的プロジェクト　</a:t>
            </a:r>
            <a:endParaRPr lang="en-US" altLang="ja-JP" sz="2000" dirty="0">
              <a:latin typeface="メイリオ" panose="020B0604030504040204" pitchFamily="50" charset="-128"/>
              <a:ea typeface="メイリオ" panose="020B0604030504040204" pitchFamily="50" charset="-128"/>
            </a:endParaRPr>
          </a:p>
          <a:p>
            <a:pPr>
              <a:lnSpc>
                <a:spcPct val="200000"/>
              </a:lnSpc>
            </a:pPr>
            <a:r>
              <a:rPr lang="ja-JP" altLang="en-US" sz="2000" dirty="0">
                <a:latin typeface="メイリオ" panose="020B0604030504040204" pitchFamily="50" charset="-128"/>
                <a:ea typeface="メイリオ" panose="020B0604030504040204" pitchFamily="50" charset="-128"/>
              </a:rPr>
              <a:t>　　→７つの重点分野に合致し、国際的なパートナーシップによる大規模</a:t>
            </a:r>
            <a:endParaRPr lang="en-US" altLang="ja-JP" sz="2000" dirty="0">
              <a:latin typeface="メイリオ" panose="020B0604030504040204" pitchFamily="50" charset="-128"/>
              <a:ea typeface="メイリオ" panose="020B0604030504040204" pitchFamily="50" charset="-128"/>
            </a:endParaRPr>
          </a:p>
          <a:p>
            <a:pPr>
              <a:lnSpc>
                <a:spcPct val="200000"/>
              </a:lnSpc>
            </a:pPr>
            <a:r>
              <a:rPr lang="ja-JP" altLang="en-US" sz="2000" dirty="0">
                <a:latin typeface="メイリオ" panose="020B0604030504040204" pitchFamily="50" charset="-128"/>
                <a:ea typeface="メイリオ" panose="020B0604030504040204" pitchFamily="50" charset="-128"/>
              </a:rPr>
              <a:t>　　　プロジェクトです（</a:t>
            </a:r>
            <a:r>
              <a:rPr lang="en-US" altLang="ja-JP" sz="2000" dirty="0">
                <a:latin typeface="メイリオ" panose="020B0604030504040204" pitchFamily="50" charset="-128"/>
                <a:ea typeface="メイリオ" panose="020B0604030504040204" pitchFamily="50" charset="-128"/>
              </a:rPr>
              <a:t>2013</a:t>
            </a:r>
            <a:r>
              <a:rPr lang="ja-JP" altLang="en-US" sz="2000" dirty="0">
                <a:latin typeface="メイリオ" panose="020B0604030504040204" pitchFamily="50" charset="-128"/>
                <a:ea typeface="メイリオ" panose="020B0604030504040204" pitchFamily="50" charset="-128"/>
              </a:rPr>
              <a:t>年開始）</a:t>
            </a:r>
            <a:endParaRPr lang="en-US" altLang="ja-JP" sz="2000" dirty="0">
              <a:latin typeface="メイリオ" panose="020B0604030504040204" pitchFamily="50" charset="-128"/>
              <a:ea typeface="メイリオ" panose="020B0604030504040204" pitchFamily="50" charset="-128"/>
            </a:endParaRPr>
          </a:p>
          <a:p>
            <a:pPr>
              <a:lnSpc>
                <a:spcPct val="200000"/>
              </a:lnSpc>
            </a:pPr>
            <a:r>
              <a:rPr lang="ja-JP" altLang="en-US" sz="2000" dirty="0">
                <a:latin typeface="メイリオ" panose="020B0604030504040204" pitchFamily="50" charset="-128"/>
                <a:ea typeface="メイリオ" panose="020B0604030504040204" pitchFamily="50" charset="-128"/>
              </a:rPr>
              <a:t>（２）奨学金</a:t>
            </a:r>
            <a:endParaRPr lang="en-US" altLang="ja-JP" sz="2000" dirty="0">
              <a:latin typeface="メイリオ" panose="020B0604030504040204" pitchFamily="50" charset="-128"/>
              <a:ea typeface="メイリオ" panose="020B0604030504040204" pitchFamily="50" charset="-128"/>
            </a:endParaRPr>
          </a:p>
          <a:p>
            <a:pPr>
              <a:lnSpc>
                <a:spcPct val="200000"/>
              </a:lnSpc>
            </a:pPr>
            <a:r>
              <a:rPr lang="ja-JP" altLang="en-US" sz="2000" dirty="0">
                <a:latin typeface="メイリオ" panose="020B0604030504040204" pitchFamily="50" charset="-128"/>
                <a:ea typeface="メイリオ" panose="020B0604030504040204" pitchFamily="50" charset="-128"/>
              </a:rPr>
              <a:t>（３）職業研修チーム（</a:t>
            </a:r>
            <a:r>
              <a:rPr lang="en-US" altLang="ja-JP" sz="2000" dirty="0">
                <a:latin typeface="メイリオ" panose="020B0604030504040204" pitchFamily="50" charset="-128"/>
                <a:ea typeface="メイリオ" panose="020B0604030504040204" pitchFamily="50" charset="-128"/>
              </a:rPr>
              <a:t>VTT</a:t>
            </a:r>
            <a:r>
              <a:rPr lang="ja-JP" altLang="en-US" sz="2000" dirty="0">
                <a:latin typeface="メイリオ" panose="020B0604030504040204" pitchFamily="50" charset="-128"/>
                <a:ea typeface="メイリオ" panose="020B0604030504040204" pitchFamily="50" charset="-128"/>
              </a:rPr>
              <a:t>）</a:t>
            </a:r>
          </a:p>
        </p:txBody>
      </p:sp>
      <p:sp>
        <p:nvSpPr>
          <p:cNvPr id="2" name="正方形/長方形 1">
            <a:extLst>
              <a:ext uri="{FF2B5EF4-FFF2-40B4-BE49-F238E27FC236}">
                <a16:creationId xmlns:a16="http://schemas.microsoft.com/office/drawing/2014/main" id="{6A1B4BAA-3266-4A06-9476-F6BC9DE3C309}"/>
              </a:ext>
            </a:extLst>
          </p:cNvPr>
          <p:cNvSpPr/>
          <p:nvPr/>
        </p:nvSpPr>
        <p:spPr>
          <a:xfrm>
            <a:off x="122056" y="552577"/>
            <a:ext cx="583739" cy="583739"/>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4568"/>
            <a:endParaRPr kumimoji="1" lang="ja-JP" altLang="en-US" sz="1427" dirty="0">
              <a:solidFill>
                <a:srgbClr val="0000FF"/>
              </a:solidFill>
              <a:highlight>
                <a:srgbClr val="0000FF"/>
              </a:highlight>
              <a:latin typeface="Calibri" panose="020F0502020204030204"/>
              <a:ea typeface="ＭＳ Ｐゴシック" panose="020B0600070205080204" pitchFamily="50" charset="-128"/>
            </a:endParaRPr>
          </a:p>
        </p:txBody>
      </p:sp>
      <p:sp>
        <p:nvSpPr>
          <p:cNvPr id="5" name="タイトル 4">
            <a:extLst>
              <a:ext uri="{FF2B5EF4-FFF2-40B4-BE49-F238E27FC236}">
                <a16:creationId xmlns:a16="http://schemas.microsoft.com/office/drawing/2014/main" id="{2B049F8B-7BC1-45AF-AE20-10A1789CB2CE}"/>
              </a:ext>
            </a:extLst>
          </p:cNvPr>
          <p:cNvSpPr>
            <a:spLocks noGrp="1"/>
          </p:cNvSpPr>
          <p:nvPr>
            <p:ph type="title"/>
          </p:nvPr>
        </p:nvSpPr>
        <p:spPr>
          <a:xfrm>
            <a:off x="804073" y="603854"/>
            <a:ext cx="8297858" cy="583739"/>
          </a:xfrm>
        </p:spPr>
        <p:txBody>
          <a:bodyPr>
            <a:normAutofit fontScale="90000"/>
          </a:bodyPr>
          <a:lstStyle/>
          <a:p>
            <a:r>
              <a:rPr lang="ja-JP" altLang="en-US" b="1" dirty="0">
                <a:solidFill>
                  <a:srgbClr val="0000FF"/>
                </a:solidFill>
                <a:latin typeface="メイリオ" panose="020B0604030504040204" pitchFamily="50" charset="-128"/>
                <a:ea typeface="メイリオ" panose="020B0604030504040204" pitchFamily="50" charset="-128"/>
              </a:rPr>
              <a:t>グローバル補助金の概要（</a:t>
            </a:r>
            <a:r>
              <a:rPr lang="en-US" altLang="ja-JP" b="1" dirty="0">
                <a:solidFill>
                  <a:srgbClr val="0000FF"/>
                </a:solidFill>
                <a:latin typeface="メイリオ" panose="020B0604030504040204" pitchFamily="50" charset="-128"/>
                <a:ea typeface="メイリオ" panose="020B0604030504040204" pitchFamily="50" charset="-128"/>
              </a:rPr>
              <a:t>GG</a:t>
            </a:r>
            <a:r>
              <a:rPr lang="ja-JP" altLang="en-US" b="1" dirty="0">
                <a:solidFill>
                  <a:srgbClr val="0000FF"/>
                </a:solidFill>
                <a:latin typeface="メイリオ" panose="020B0604030504040204" pitchFamily="50" charset="-128"/>
                <a:ea typeface="メイリオ" panose="020B0604030504040204" pitchFamily="50" charset="-128"/>
              </a:rPr>
              <a:t>）</a:t>
            </a:r>
          </a:p>
        </p:txBody>
      </p:sp>
      <p:sp>
        <p:nvSpPr>
          <p:cNvPr id="8" name="コンテンツ プレースホルダー 2">
            <a:extLst>
              <a:ext uri="{FF2B5EF4-FFF2-40B4-BE49-F238E27FC236}">
                <a16:creationId xmlns:a16="http://schemas.microsoft.com/office/drawing/2014/main" id="{C3ABB7B3-956B-47FD-B83E-8AC6691A692D}"/>
              </a:ext>
            </a:extLst>
          </p:cNvPr>
          <p:cNvSpPr txBox="1">
            <a:spLocks/>
          </p:cNvSpPr>
          <p:nvPr/>
        </p:nvSpPr>
        <p:spPr>
          <a:xfrm>
            <a:off x="705799" y="3274006"/>
            <a:ext cx="8494410" cy="218581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4280" dirty="0">
              <a:solidFill>
                <a:srgbClr val="FF0000"/>
              </a:solidFill>
              <a:latin typeface="HGP創英角ﾎﾟｯﾌﾟ体" panose="040B0A00000000000000" pitchFamily="50" charset="-128"/>
              <a:ea typeface="HGP創英角ﾎﾟｯﾌﾟ体" panose="040B0A00000000000000" pitchFamily="50" charset="-128"/>
            </a:endParaRPr>
          </a:p>
        </p:txBody>
      </p:sp>
      <p:pic>
        <p:nvPicPr>
          <p:cNvPr id="3" name="図 2">
            <a:extLst>
              <a:ext uri="{FF2B5EF4-FFF2-40B4-BE49-F238E27FC236}">
                <a16:creationId xmlns:a16="http://schemas.microsoft.com/office/drawing/2014/main" id="{42AC006D-6C70-4173-8D5A-DDC4DB69185E}"/>
              </a:ext>
            </a:extLst>
          </p:cNvPr>
          <p:cNvPicPr>
            <a:picLocks noChangeAspect="1"/>
          </p:cNvPicPr>
          <p:nvPr/>
        </p:nvPicPr>
        <p:blipFill>
          <a:blip r:embed="rId3"/>
          <a:stretch>
            <a:fillRect/>
          </a:stretch>
        </p:blipFill>
        <p:spPr>
          <a:xfrm>
            <a:off x="8297193" y="6122938"/>
            <a:ext cx="1421164" cy="535167"/>
          </a:xfrm>
          <a:prstGeom prst="rect">
            <a:avLst/>
          </a:prstGeom>
        </p:spPr>
      </p:pic>
    </p:spTree>
    <p:extLst>
      <p:ext uri="{BB962C8B-B14F-4D97-AF65-F5344CB8AC3E}">
        <p14:creationId xmlns:p14="http://schemas.microsoft.com/office/powerpoint/2010/main" val="428270809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A1B4BAA-3266-4A06-9476-F6BC9DE3C309}"/>
              </a:ext>
            </a:extLst>
          </p:cNvPr>
          <p:cNvSpPr/>
          <p:nvPr/>
        </p:nvSpPr>
        <p:spPr>
          <a:xfrm>
            <a:off x="122057" y="437532"/>
            <a:ext cx="583739" cy="583739"/>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4568"/>
            <a:endParaRPr kumimoji="1" lang="ja-JP" altLang="en-US" sz="1427" dirty="0">
              <a:solidFill>
                <a:prstClr val="white"/>
              </a:solidFill>
              <a:latin typeface="Calibri" panose="020F0502020204030204"/>
              <a:ea typeface="ＭＳ Ｐゴシック" panose="020B0600070205080204" pitchFamily="50" charset="-128"/>
            </a:endParaRPr>
          </a:p>
        </p:txBody>
      </p:sp>
      <p:sp>
        <p:nvSpPr>
          <p:cNvPr id="5" name="タイトル 4">
            <a:extLst>
              <a:ext uri="{FF2B5EF4-FFF2-40B4-BE49-F238E27FC236}">
                <a16:creationId xmlns:a16="http://schemas.microsoft.com/office/drawing/2014/main" id="{2B049F8B-7BC1-45AF-AE20-10A1789CB2CE}"/>
              </a:ext>
            </a:extLst>
          </p:cNvPr>
          <p:cNvSpPr>
            <a:spLocks noGrp="1"/>
          </p:cNvSpPr>
          <p:nvPr>
            <p:ph type="title"/>
          </p:nvPr>
        </p:nvSpPr>
        <p:spPr>
          <a:xfrm>
            <a:off x="804072" y="484275"/>
            <a:ext cx="8297858" cy="583739"/>
          </a:xfrm>
        </p:spPr>
        <p:txBody>
          <a:bodyPr>
            <a:normAutofit fontScale="90000"/>
          </a:bodyPr>
          <a:lstStyle/>
          <a:p>
            <a:r>
              <a:rPr lang="ja-JP" altLang="en-US" b="1" dirty="0">
                <a:solidFill>
                  <a:srgbClr val="0000FF"/>
                </a:solidFill>
                <a:latin typeface="メイリオ" panose="020B0604030504040204" pitchFamily="50" charset="-128"/>
                <a:ea typeface="メイリオ" panose="020B0604030504040204" pitchFamily="50" charset="-128"/>
              </a:rPr>
              <a:t>７つの重点分野（おさらい）</a:t>
            </a:r>
            <a:endParaRPr lang="ja-JP" altLang="en-US" b="1" dirty="0">
              <a:solidFill>
                <a:srgbClr val="FF0000"/>
              </a:solidFill>
              <a:latin typeface="メイリオ" panose="020B0604030504040204" pitchFamily="50" charset="-128"/>
              <a:ea typeface="メイリオ" panose="020B0604030504040204" pitchFamily="50" charset="-128"/>
            </a:endParaRPr>
          </a:p>
        </p:txBody>
      </p:sp>
      <p:sp>
        <p:nvSpPr>
          <p:cNvPr id="12" name="コンテンツ プレースホルダー 2">
            <a:extLst>
              <a:ext uri="{FF2B5EF4-FFF2-40B4-BE49-F238E27FC236}">
                <a16:creationId xmlns:a16="http://schemas.microsoft.com/office/drawing/2014/main" id="{57121AEB-1F93-4D50-917C-420CC56ED3D5}"/>
              </a:ext>
            </a:extLst>
          </p:cNvPr>
          <p:cNvSpPr>
            <a:spLocks noGrp="1"/>
          </p:cNvSpPr>
          <p:nvPr>
            <p:ph idx="1"/>
          </p:nvPr>
        </p:nvSpPr>
        <p:spPr>
          <a:xfrm>
            <a:off x="987552" y="1398182"/>
            <a:ext cx="7644384" cy="5351093"/>
          </a:xfrm>
        </p:spPr>
        <p:txBody>
          <a:bodyPr>
            <a:normAutofit fontScale="40000" lnSpcReduction="20000"/>
          </a:bodyPr>
          <a:lstStyle/>
          <a:p>
            <a:pPr marL="0" indent="0">
              <a:lnSpc>
                <a:spcPct val="120000"/>
              </a:lnSpc>
              <a:spcBef>
                <a:spcPts val="2283"/>
              </a:spcBef>
              <a:buNone/>
            </a:pPr>
            <a:r>
              <a:rPr lang="en-US" altLang="ja-JP" sz="5900" dirty="0">
                <a:latin typeface="メイリオ" panose="020B0604030504040204" pitchFamily="50" charset="-128"/>
                <a:ea typeface="メイリオ" panose="020B0604030504040204" pitchFamily="50" charset="-128"/>
              </a:rPr>
              <a:t>1</a:t>
            </a:r>
            <a:r>
              <a:rPr lang="ja-JP" altLang="en-US" sz="5900" dirty="0">
                <a:latin typeface="メイリオ" panose="020B0604030504040204" pitchFamily="50" charset="-128"/>
                <a:ea typeface="メイリオ" panose="020B0604030504040204" pitchFamily="50" charset="-128"/>
              </a:rPr>
              <a:t>、平和構築と紛争予防</a:t>
            </a:r>
            <a:endParaRPr lang="en-US" altLang="ja-JP" sz="5900" dirty="0">
              <a:latin typeface="メイリオ" panose="020B0604030504040204" pitchFamily="50" charset="-128"/>
              <a:ea typeface="メイリオ" panose="020B0604030504040204" pitchFamily="50" charset="-128"/>
            </a:endParaRPr>
          </a:p>
          <a:p>
            <a:pPr marL="0" indent="0">
              <a:lnSpc>
                <a:spcPct val="120000"/>
              </a:lnSpc>
              <a:spcBef>
                <a:spcPts val="2283"/>
              </a:spcBef>
              <a:buNone/>
            </a:pPr>
            <a:r>
              <a:rPr lang="en-US" altLang="ja-JP" sz="5900" dirty="0">
                <a:latin typeface="メイリオ" panose="020B0604030504040204" pitchFamily="50" charset="-128"/>
                <a:ea typeface="メイリオ" panose="020B0604030504040204" pitchFamily="50" charset="-128"/>
              </a:rPr>
              <a:t>2</a:t>
            </a:r>
            <a:r>
              <a:rPr lang="ja-JP" altLang="en-US" sz="5900" dirty="0">
                <a:latin typeface="メイリオ" panose="020B0604030504040204" pitchFamily="50" charset="-128"/>
                <a:ea typeface="メイリオ" panose="020B0604030504040204" pitchFamily="50" charset="-128"/>
              </a:rPr>
              <a:t>、疾病予防と治療</a:t>
            </a:r>
            <a:endParaRPr lang="en-US" altLang="ja-JP" sz="5900" dirty="0">
              <a:latin typeface="メイリオ" panose="020B0604030504040204" pitchFamily="50" charset="-128"/>
              <a:ea typeface="メイリオ" panose="020B0604030504040204" pitchFamily="50" charset="-128"/>
            </a:endParaRPr>
          </a:p>
          <a:p>
            <a:pPr marL="0" indent="0">
              <a:lnSpc>
                <a:spcPct val="120000"/>
              </a:lnSpc>
              <a:spcBef>
                <a:spcPts val="2283"/>
              </a:spcBef>
              <a:buNone/>
            </a:pPr>
            <a:r>
              <a:rPr lang="en-US" altLang="ja-JP" sz="5900" dirty="0">
                <a:latin typeface="メイリオ" panose="020B0604030504040204" pitchFamily="50" charset="-128"/>
                <a:ea typeface="メイリオ" panose="020B0604030504040204" pitchFamily="50" charset="-128"/>
              </a:rPr>
              <a:t>3</a:t>
            </a:r>
            <a:r>
              <a:rPr lang="ja-JP" altLang="en-US" sz="5900" dirty="0">
                <a:latin typeface="メイリオ" panose="020B0604030504040204" pitchFamily="50" charset="-128"/>
                <a:ea typeface="メイリオ" panose="020B0604030504040204" pitchFamily="50" charset="-128"/>
              </a:rPr>
              <a:t>、水と衛生</a:t>
            </a:r>
            <a:endParaRPr lang="en-US" altLang="ja-JP" sz="5900" dirty="0">
              <a:latin typeface="メイリオ" panose="020B0604030504040204" pitchFamily="50" charset="-128"/>
              <a:ea typeface="メイリオ" panose="020B0604030504040204" pitchFamily="50" charset="-128"/>
            </a:endParaRPr>
          </a:p>
          <a:p>
            <a:pPr marL="0" indent="0">
              <a:lnSpc>
                <a:spcPct val="120000"/>
              </a:lnSpc>
              <a:spcBef>
                <a:spcPts val="2283"/>
              </a:spcBef>
              <a:buNone/>
            </a:pPr>
            <a:r>
              <a:rPr lang="en-US" altLang="ja-JP" sz="5900" dirty="0">
                <a:latin typeface="メイリオ" panose="020B0604030504040204" pitchFamily="50" charset="-128"/>
                <a:ea typeface="メイリオ" panose="020B0604030504040204" pitchFamily="50" charset="-128"/>
              </a:rPr>
              <a:t>4</a:t>
            </a:r>
            <a:r>
              <a:rPr lang="ja-JP" altLang="en-US" sz="5900" dirty="0">
                <a:latin typeface="メイリオ" panose="020B0604030504040204" pitchFamily="50" charset="-128"/>
                <a:ea typeface="メイリオ" panose="020B0604030504040204" pitchFamily="50" charset="-128"/>
              </a:rPr>
              <a:t>、母子の健康</a:t>
            </a:r>
            <a:endParaRPr lang="en-US" altLang="ja-JP" sz="5900" dirty="0">
              <a:latin typeface="メイリオ" panose="020B0604030504040204" pitchFamily="50" charset="-128"/>
              <a:ea typeface="メイリオ" panose="020B0604030504040204" pitchFamily="50" charset="-128"/>
            </a:endParaRPr>
          </a:p>
          <a:p>
            <a:pPr marL="0" indent="0">
              <a:lnSpc>
                <a:spcPct val="120000"/>
              </a:lnSpc>
              <a:spcBef>
                <a:spcPts val="2283"/>
              </a:spcBef>
              <a:buNone/>
            </a:pPr>
            <a:r>
              <a:rPr lang="en-US" altLang="ja-JP" sz="5900" dirty="0">
                <a:latin typeface="メイリオ" panose="020B0604030504040204" pitchFamily="50" charset="-128"/>
                <a:ea typeface="メイリオ" panose="020B0604030504040204" pitchFamily="50" charset="-128"/>
              </a:rPr>
              <a:t>5</a:t>
            </a:r>
            <a:r>
              <a:rPr lang="ja-JP" altLang="en-US" sz="5900" dirty="0">
                <a:latin typeface="メイリオ" panose="020B0604030504040204" pitchFamily="50" charset="-128"/>
                <a:ea typeface="メイリオ" panose="020B0604030504040204" pitchFamily="50" charset="-128"/>
              </a:rPr>
              <a:t>、基本的教育と識字率向上</a:t>
            </a:r>
            <a:endParaRPr lang="en-US" altLang="ja-JP" sz="5900" dirty="0">
              <a:latin typeface="メイリオ" panose="020B0604030504040204" pitchFamily="50" charset="-128"/>
              <a:ea typeface="メイリオ" panose="020B0604030504040204" pitchFamily="50" charset="-128"/>
            </a:endParaRPr>
          </a:p>
          <a:p>
            <a:pPr marL="0" indent="0">
              <a:lnSpc>
                <a:spcPct val="120000"/>
              </a:lnSpc>
              <a:spcBef>
                <a:spcPts val="2283"/>
              </a:spcBef>
              <a:buNone/>
            </a:pPr>
            <a:r>
              <a:rPr lang="en-US" altLang="ja-JP" sz="5900" dirty="0">
                <a:latin typeface="メイリオ" panose="020B0604030504040204" pitchFamily="50" charset="-128"/>
                <a:ea typeface="メイリオ" panose="020B0604030504040204" pitchFamily="50" charset="-128"/>
              </a:rPr>
              <a:t>6</a:t>
            </a:r>
            <a:r>
              <a:rPr lang="ja-JP" altLang="en-US" sz="5900" dirty="0">
                <a:latin typeface="メイリオ" panose="020B0604030504040204" pitchFamily="50" charset="-128"/>
                <a:ea typeface="メイリオ" panose="020B0604030504040204" pitchFamily="50" charset="-128"/>
              </a:rPr>
              <a:t>、地域社会の経済発展</a:t>
            </a:r>
            <a:endParaRPr lang="en-US" altLang="ja-JP" sz="5900" dirty="0">
              <a:latin typeface="メイリオ" panose="020B0604030504040204" pitchFamily="50" charset="-128"/>
              <a:ea typeface="メイリオ" panose="020B0604030504040204" pitchFamily="50" charset="-128"/>
            </a:endParaRPr>
          </a:p>
          <a:p>
            <a:pPr marL="0" indent="0">
              <a:lnSpc>
                <a:spcPct val="120000"/>
              </a:lnSpc>
              <a:spcBef>
                <a:spcPts val="2283"/>
              </a:spcBef>
              <a:buNone/>
            </a:pPr>
            <a:r>
              <a:rPr lang="en-US" altLang="ja-JP" sz="5900" dirty="0">
                <a:latin typeface="メイリオ" panose="020B0604030504040204" pitchFamily="50" charset="-128"/>
                <a:ea typeface="メイリオ" panose="020B0604030504040204" pitchFamily="50" charset="-128"/>
              </a:rPr>
              <a:t>7</a:t>
            </a:r>
            <a:r>
              <a:rPr lang="ja-JP" altLang="en-US" sz="5900" dirty="0">
                <a:latin typeface="メイリオ" panose="020B0604030504040204" pitchFamily="50" charset="-128"/>
                <a:ea typeface="メイリオ" panose="020B0604030504040204" pitchFamily="50" charset="-128"/>
              </a:rPr>
              <a:t>、環境</a:t>
            </a:r>
            <a:endParaRPr lang="en-US" altLang="ja-JP" sz="5900" dirty="0">
              <a:latin typeface="メイリオ" panose="020B0604030504040204" pitchFamily="50" charset="-128"/>
              <a:ea typeface="メイリオ" panose="020B0604030504040204" pitchFamily="50" charset="-128"/>
            </a:endParaRPr>
          </a:p>
          <a:p>
            <a:pPr marL="0" indent="0">
              <a:lnSpc>
                <a:spcPct val="100000"/>
              </a:lnSpc>
              <a:spcBef>
                <a:spcPts val="2283"/>
              </a:spcBef>
              <a:buNone/>
            </a:pPr>
            <a:r>
              <a:rPr lang="ja-JP" altLang="en-US" sz="4682" dirty="0">
                <a:latin typeface="HG丸ｺﾞｼｯｸM-PRO" panose="020F0600000000000000" pitchFamily="50" charset="-128"/>
                <a:ea typeface="HG丸ｺﾞｼｯｸM-PRO" panose="020F0600000000000000" pitchFamily="50" charset="-128"/>
              </a:rPr>
              <a:t>　</a:t>
            </a:r>
          </a:p>
          <a:p>
            <a:pPr marL="0" indent="0">
              <a:lnSpc>
                <a:spcPct val="100000"/>
              </a:lnSpc>
              <a:spcBef>
                <a:spcPts val="2283"/>
              </a:spcBef>
              <a:buNone/>
            </a:pPr>
            <a:endParaRPr lang="ja-JP" altLang="en-US" sz="4682" dirty="0">
              <a:latin typeface="HG丸ｺﾞｼｯｸM-PRO" panose="020F0600000000000000" pitchFamily="50" charset="-128"/>
              <a:ea typeface="HG丸ｺﾞｼｯｸM-PRO" panose="020F0600000000000000" pitchFamily="50" charset="-128"/>
            </a:endParaRPr>
          </a:p>
          <a:p>
            <a:pPr marL="0" indent="0">
              <a:lnSpc>
                <a:spcPct val="100000"/>
              </a:lnSpc>
              <a:spcBef>
                <a:spcPts val="2283"/>
              </a:spcBef>
              <a:buNone/>
            </a:pPr>
            <a:endParaRPr lang="en-US" altLang="ja-JP" sz="8748" dirty="0">
              <a:latin typeface="メイリオ" panose="020B0604030504040204" pitchFamily="50" charset="-128"/>
              <a:ea typeface="メイリオ" panose="020B0604030504040204" pitchFamily="50" charset="-128"/>
            </a:endParaRPr>
          </a:p>
          <a:p>
            <a:pPr marL="0" indent="0">
              <a:lnSpc>
                <a:spcPct val="100000"/>
              </a:lnSpc>
              <a:spcBef>
                <a:spcPts val="2283"/>
              </a:spcBef>
              <a:buNone/>
            </a:pPr>
            <a:endParaRPr lang="ja-JP" altLang="en-US" sz="9319" dirty="0">
              <a:latin typeface="メイリオ" panose="020B0604030504040204" pitchFamily="50" charset="-128"/>
              <a:ea typeface="メイリオ" panose="020B0604030504040204" pitchFamily="50" charset="-128"/>
            </a:endParaRPr>
          </a:p>
          <a:p>
            <a:pPr marL="0" indent="0">
              <a:lnSpc>
                <a:spcPct val="100000"/>
              </a:lnSpc>
              <a:buNone/>
            </a:pPr>
            <a:endParaRPr lang="en-US" altLang="ja-JP" sz="3486" dirty="0">
              <a:latin typeface="HGP創英角ﾎﾟｯﾌﾟ体" panose="040B0A00000000000000" pitchFamily="50" charset="-128"/>
              <a:ea typeface="HGP創英角ﾎﾟｯﾌﾟ体" panose="040B0A00000000000000" pitchFamily="50" charset="-128"/>
            </a:endParaRPr>
          </a:p>
        </p:txBody>
      </p:sp>
      <p:sp>
        <p:nvSpPr>
          <p:cNvPr id="8" name="コンテンツ プレースホルダー 2">
            <a:extLst>
              <a:ext uri="{FF2B5EF4-FFF2-40B4-BE49-F238E27FC236}">
                <a16:creationId xmlns:a16="http://schemas.microsoft.com/office/drawing/2014/main" id="{C3ABB7B3-956B-47FD-B83E-8AC6691A692D}"/>
              </a:ext>
            </a:extLst>
          </p:cNvPr>
          <p:cNvSpPr txBox="1">
            <a:spLocks/>
          </p:cNvSpPr>
          <p:nvPr/>
        </p:nvSpPr>
        <p:spPr>
          <a:xfrm>
            <a:off x="705799" y="3274006"/>
            <a:ext cx="8494410" cy="218581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428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9" name="コンテンツ プレースホルダー 2">
            <a:extLst>
              <a:ext uri="{FF2B5EF4-FFF2-40B4-BE49-F238E27FC236}">
                <a16:creationId xmlns:a16="http://schemas.microsoft.com/office/drawing/2014/main" id="{287E5CA8-8774-4108-A166-BDAE0488E480}"/>
              </a:ext>
            </a:extLst>
          </p:cNvPr>
          <p:cNvSpPr txBox="1">
            <a:spLocks/>
          </p:cNvSpPr>
          <p:nvPr/>
        </p:nvSpPr>
        <p:spPr>
          <a:xfrm>
            <a:off x="705799" y="4854131"/>
            <a:ext cx="8494410" cy="74253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3486"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3" name="図 2">
            <a:extLst>
              <a:ext uri="{FF2B5EF4-FFF2-40B4-BE49-F238E27FC236}">
                <a16:creationId xmlns:a16="http://schemas.microsoft.com/office/drawing/2014/main" id="{F4384577-15FD-4E7E-ACAC-A21627F656F4}"/>
              </a:ext>
            </a:extLst>
          </p:cNvPr>
          <p:cNvPicPr>
            <a:picLocks noChangeAspect="1"/>
          </p:cNvPicPr>
          <p:nvPr/>
        </p:nvPicPr>
        <p:blipFill>
          <a:blip r:embed="rId3"/>
          <a:stretch>
            <a:fillRect/>
          </a:stretch>
        </p:blipFill>
        <p:spPr>
          <a:xfrm>
            <a:off x="8391348" y="6214108"/>
            <a:ext cx="1421164" cy="535167"/>
          </a:xfrm>
          <a:prstGeom prst="rect">
            <a:avLst/>
          </a:prstGeom>
        </p:spPr>
      </p:pic>
    </p:spTree>
    <p:extLst>
      <p:ext uri="{BB962C8B-B14F-4D97-AF65-F5344CB8AC3E}">
        <p14:creationId xmlns:p14="http://schemas.microsoft.com/office/powerpoint/2010/main" val="16069944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 calcmode="lin" valueType="num">
                                      <p:cBhvr additive="base">
                                        <p:cTn id="43"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A1B4BAA-3266-4A06-9476-F6BC9DE3C309}"/>
              </a:ext>
            </a:extLst>
          </p:cNvPr>
          <p:cNvSpPr/>
          <p:nvPr/>
        </p:nvSpPr>
        <p:spPr>
          <a:xfrm>
            <a:off x="122056" y="552577"/>
            <a:ext cx="583739" cy="583739"/>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4568"/>
            <a:endParaRPr kumimoji="1" lang="ja-JP" altLang="en-US" sz="1427" dirty="0">
              <a:solidFill>
                <a:srgbClr val="0000FF"/>
              </a:solidFill>
              <a:highlight>
                <a:srgbClr val="0000FF"/>
              </a:highlight>
              <a:latin typeface="Calibri" panose="020F0502020204030204"/>
              <a:ea typeface="ＭＳ Ｐゴシック" panose="020B0600070205080204" pitchFamily="50" charset="-128"/>
            </a:endParaRPr>
          </a:p>
        </p:txBody>
      </p:sp>
      <p:sp>
        <p:nvSpPr>
          <p:cNvPr id="5" name="タイトル 4">
            <a:extLst>
              <a:ext uri="{FF2B5EF4-FFF2-40B4-BE49-F238E27FC236}">
                <a16:creationId xmlns:a16="http://schemas.microsoft.com/office/drawing/2014/main" id="{2B049F8B-7BC1-45AF-AE20-10A1789CB2CE}"/>
              </a:ext>
            </a:extLst>
          </p:cNvPr>
          <p:cNvSpPr>
            <a:spLocks noGrp="1"/>
          </p:cNvSpPr>
          <p:nvPr>
            <p:ph type="title"/>
          </p:nvPr>
        </p:nvSpPr>
        <p:spPr>
          <a:xfrm>
            <a:off x="804073" y="603854"/>
            <a:ext cx="8297858" cy="583739"/>
          </a:xfrm>
        </p:spPr>
        <p:txBody>
          <a:bodyPr>
            <a:normAutofit fontScale="90000"/>
          </a:bodyPr>
          <a:lstStyle/>
          <a:p>
            <a:r>
              <a:rPr lang="ja-JP" altLang="en-US" b="1" dirty="0">
                <a:solidFill>
                  <a:srgbClr val="0000FF"/>
                </a:solidFill>
                <a:latin typeface="メイリオ" panose="020B0604030504040204" pitchFamily="50" charset="-128"/>
                <a:ea typeface="メイリオ" panose="020B0604030504040204" pitchFamily="50" charset="-128"/>
              </a:rPr>
              <a:t>グローバル補助金の使用条件</a:t>
            </a:r>
          </a:p>
        </p:txBody>
      </p:sp>
      <p:sp>
        <p:nvSpPr>
          <p:cNvPr id="12" name="コンテンツ プレースホルダー 2">
            <a:extLst>
              <a:ext uri="{FF2B5EF4-FFF2-40B4-BE49-F238E27FC236}">
                <a16:creationId xmlns:a16="http://schemas.microsoft.com/office/drawing/2014/main" id="{57121AEB-1F93-4D50-917C-420CC56ED3D5}"/>
              </a:ext>
            </a:extLst>
          </p:cNvPr>
          <p:cNvSpPr>
            <a:spLocks noGrp="1"/>
          </p:cNvSpPr>
          <p:nvPr>
            <p:ph idx="1"/>
          </p:nvPr>
        </p:nvSpPr>
        <p:spPr>
          <a:xfrm>
            <a:off x="1047988" y="1425781"/>
            <a:ext cx="8735959" cy="1580122"/>
          </a:xfrm>
        </p:spPr>
        <p:txBody>
          <a:bodyPr>
            <a:normAutofit fontScale="92500" lnSpcReduction="10000"/>
          </a:bodyPr>
          <a:lstStyle/>
          <a:p>
            <a:pPr marL="0" indent="0">
              <a:lnSpc>
                <a:spcPct val="100000"/>
              </a:lnSpc>
              <a:buNone/>
            </a:pPr>
            <a:r>
              <a:rPr lang="ja-JP" altLang="en-US" sz="3042" dirty="0">
                <a:latin typeface="メイリオ" panose="020B0604030504040204" pitchFamily="50" charset="-128"/>
                <a:ea typeface="メイリオ" panose="020B0604030504040204" pitchFamily="50" charset="-128"/>
              </a:rPr>
              <a:t>・</a:t>
            </a:r>
            <a:r>
              <a:rPr lang="ja-JP" altLang="en-US" sz="3042" b="1" dirty="0">
                <a:latin typeface="メイリオ" panose="020B0604030504040204" pitchFamily="50" charset="-128"/>
                <a:ea typeface="メイリオ" panose="020B0604030504040204" pitchFamily="50" charset="-128"/>
              </a:rPr>
              <a:t>援助国</a:t>
            </a:r>
            <a:r>
              <a:rPr lang="ja-JP" altLang="en-US" sz="3042" dirty="0">
                <a:latin typeface="メイリオ" panose="020B0604030504040204" pitchFamily="50" charset="-128"/>
                <a:ea typeface="メイリオ" panose="020B0604030504040204" pitchFamily="50" charset="-128"/>
              </a:rPr>
              <a:t>と</a:t>
            </a:r>
            <a:r>
              <a:rPr lang="ja-JP" altLang="en-US" sz="3042" b="1" dirty="0">
                <a:latin typeface="メイリオ" panose="020B0604030504040204" pitchFamily="50" charset="-128"/>
                <a:ea typeface="メイリオ" panose="020B0604030504040204" pitchFamily="50" charset="-128"/>
              </a:rPr>
              <a:t>実施国</a:t>
            </a:r>
            <a:r>
              <a:rPr lang="en-US" altLang="ja-JP" sz="3042" dirty="0">
                <a:latin typeface="メイリオ" panose="020B0604030504040204" pitchFamily="50" charset="-128"/>
                <a:ea typeface="メイリオ" panose="020B0604030504040204" pitchFamily="50" charset="-128"/>
              </a:rPr>
              <a:t>(</a:t>
            </a:r>
            <a:r>
              <a:rPr lang="ja-JP" altLang="en-US" sz="3042" dirty="0">
                <a:latin typeface="メイリオ" panose="020B0604030504040204" pitchFamily="50" charset="-128"/>
                <a:ea typeface="メイリオ" panose="020B0604030504040204" pitchFamily="50" charset="-128"/>
              </a:rPr>
              <a:t>パートナークラブ</a:t>
            </a:r>
            <a:r>
              <a:rPr lang="en-US" altLang="ja-JP" sz="3042" dirty="0">
                <a:latin typeface="メイリオ" panose="020B0604030504040204" pitchFamily="50" charset="-128"/>
                <a:ea typeface="メイリオ" panose="020B0604030504040204" pitchFamily="50" charset="-128"/>
              </a:rPr>
              <a:t>)</a:t>
            </a:r>
          </a:p>
          <a:p>
            <a:pPr marL="0" indent="0">
              <a:lnSpc>
                <a:spcPct val="100000"/>
              </a:lnSpc>
              <a:buNone/>
            </a:pPr>
            <a:r>
              <a:rPr lang="ja-JP" altLang="en-US" sz="3042" dirty="0">
                <a:latin typeface="メイリオ" panose="020B0604030504040204" pitchFamily="50" charset="-128"/>
                <a:ea typeface="メイリオ" panose="020B0604030504040204" pitchFamily="50" charset="-128"/>
              </a:rPr>
              <a:t>　の２つ以上のロータリークラブの協力が必要です</a:t>
            </a:r>
            <a:endParaRPr lang="en-US" altLang="ja-JP" sz="3042" dirty="0">
              <a:latin typeface="メイリオ" panose="020B0604030504040204" pitchFamily="50" charset="-128"/>
              <a:ea typeface="メイリオ" panose="020B0604030504040204" pitchFamily="50" charset="-128"/>
            </a:endParaRPr>
          </a:p>
          <a:p>
            <a:pPr marL="0" indent="0">
              <a:lnSpc>
                <a:spcPct val="100000"/>
              </a:lnSpc>
              <a:buNone/>
            </a:pPr>
            <a:r>
              <a:rPr lang="ja-JP" altLang="en-US" sz="3042" dirty="0">
                <a:latin typeface="メイリオ" panose="020B0604030504040204" pitchFamily="50" charset="-128"/>
                <a:ea typeface="メイリオ" panose="020B0604030504040204" pitchFamily="50" charset="-128"/>
              </a:rPr>
              <a:t>・共同で申請書と報告書を作成します</a:t>
            </a:r>
          </a:p>
          <a:p>
            <a:pPr marL="0" indent="0">
              <a:lnSpc>
                <a:spcPct val="100000"/>
              </a:lnSpc>
              <a:buNone/>
            </a:pPr>
            <a:endParaRPr lang="en-US" altLang="ja-JP" sz="3486" dirty="0">
              <a:latin typeface="HGP創英角ﾎﾟｯﾌﾟ体" panose="040B0A00000000000000" pitchFamily="50" charset="-128"/>
              <a:ea typeface="HGP創英角ﾎﾟｯﾌﾟ体" panose="040B0A00000000000000" pitchFamily="50" charset="-128"/>
            </a:endParaRPr>
          </a:p>
        </p:txBody>
      </p:sp>
      <p:sp>
        <p:nvSpPr>
          <p:cNvPr id="13" name="テキスト ボックス 12">
            <a:extLst>
              <a:ext uri="{FF2B5EF4-FFF2-40B4-BE49-F238E27FC236}">
                <a16:creationId xmlns:a16="http://schemas.microsoft.com/office/drawing/2014/main" id="{69901FE5-F231-47B2-B57A-2686F4712809}"/>
              </a:ext>
            </a:extLst>
          </p:cNvPr>
          <p:cNvSpPr txBox="1"/>
          <p:nvPr/>
        </p:nvSpPr>
        <p:spPr>
          <a:xfrm>
            <a:off x="7721045" y="3017077"/>
            <a:ext cx="1386918" cy="572593"/>
          </a:xfrm>
          <a:prstGeom prst="rect">
            <a:avLst/>
          </a:prstGeom>
          <a:noFill/>
        </p:spPr>
        <p:txBody>
          <a:bodyPr wrap="none" rtlCol="0">
            <a:spAutoFit/>
          </a:bodyPr>
          <a:lstStyle/>
          <a:p>
            <a:r>
              <a:rPr kumimoji="1" lang="ja-JP" altLang="en-US" sz="3121" dirty="0">
                <a:latin typeface="メイリオ" panose="020B0604030504040204" pitchFamily="50" charset="-128"/>
                <a:ea typeface="メイリオ" panose="020B0604030504040204" pitchFamily="50" charset="-128"/>
              </a:rPr>
              <a:t>実施国</a:t>
            </a:r>
          </a:p>
        </p:txBody>
      </p:sp>
      <p:pic>
        <p:nvPicPr>
          <p:cNvPr id="19" name="図 18" descr="図形&#10;&#10;自動的に生成された説明">
            <a:extLst>
              <a:ext uri="{FF2B5EF4-FFF2-40B4-BE49-F238E27FC236}">
                <a16:creationId xmlns:a16="http://schemas.microsoft.com/office/drawing/2014/main" id="{9675C20E-8CC5-48EC-B91C-30C8BB83187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57019" y="3901441"/>
            <a:ext cx="2359856" cy="1673146"/>
          </a:xfrm>
          <a:prstGeom prst="rect">
            <a:avLst/>
          </a:prstGeom>
        </p:spPr>
      </p:pic>
      <p:sp>
        <p:nvSpPr>
          <p:cNvPr id="22" name="テキスト ボックス 21">
            <a:extLst>
              <a:ext uri="{FF2B5EF4-FFF2-40B4-BE49-F238E27FC236}">
                <a16:creationId xmlns:a16="http://schemas.microsoft.com/office/drawing/2014/main" id="{6A74D20B-E1B0-499D-A634-3A2EBCCE873B}"/>
              </a:ext>
            </a:extLst>
          </p:cNvPr>
          <p:cNvSpPr txBox="1"/>
          <p:nvPr/>
        </p:nvSpPr>
        <p:spPr>
          <a:xfrm>
            <a:off x="636997" y="3188495"/>
            <a:ext cx="1386918" cy="572593"/>
          </a:xfrm>
          <a:prstGeom prst="rect">
            <a:avLst/>
          </a:prstGeom>
          <a:noFill/>
        </p:spPr>
        <p:txBody>
          <a:bodyPr wrap="none" rtlCol="0">
            <a:spAutoFit/>
          </a:bodyPr>
          <a:lstStyle/>
          <a:p>
            <a:r>
              <a:rPr kumimoji="1" lang="ja-JP" altLang="en-US" sz="3121" dirty="0">
                <a:latin typeface="メイリオ" panose="020B0604030504040204" pitchFamily="50" charset="-128"/>
                <a:ea typeface="メイリオ" panose="020B0604030504040204" pitchFamily="50" charset="-128"/>
              </a:rPr>
              <a:t>援助国</a:t>
            </a:r>
          </a:p>
        </p:txBody>
      </p:sp>
      <p:pic>
        <p:nvPicPr>
          <p:cNvPr id="24" name="図 23" descr="グラフ&#10;&#10;自動的に生成された説明">
            <a:extLst>
              <a:ext uri="{FF2B5EF4-FFF2-40B4-BE49-F238E27FC236}">
                <a16:creationId xmlns:a16="http://schemas.microsoft.com/office/drawing/2014/main" id="{E821657E-3412-4B3E-AFC9-DABFE6987691}"/>
              </a:ext>
            </a:extLst>
          </p:cNvPr>
          <p:cNvPicPr>
            <a:picLocks noChangeAspect="1"/>
          </p:cNvPicPr>
          <p:nvPr/>
        </p:nvPicPr>
        <p:blipFill>
          <a:blip r:embed="rId5">
            <a:clrChange>
              <a:clrFrom>
                <a:srgbClr val="FFFFFF"/>
              </a:clrFrom>
              <a:clrTo>
                <a:srgbClr val="FFFFFF">
                  <a:alpha val="0"/>
                </a:srgbClr>
              </a:clrTo>
            </a:clrChange>
            <a:extLst>
              <a:ext uri="{837473B0-CC2E-450A-ABE3-18F120FF3D39}">
                <a1611:picAttrSrcUrl xmlns:a1611="http://schemas.microsoft.com/office/drawing/2016/11/main" r:id="rId6"/>
              </a:ext>
            </a:extLst>
          </a:blip>
          <a:stretch>
            <a:fillRect/>
          </a:stretch>
        </p:blipFill>
        <p:spPr>
          <a:xfrm>
            <a:off x="7187434" y="3598615"/>
            <a:ext cx="2461552" cy="1975972"/>
          </a:xfrm>
          <a:prstGeom prst="rect">
            <a:avLst/>
          </a:prstGeom>
        </p:spPr>
      </p:pic>
      <p:pic>
        <p:nvPicPr>
          <p:cNvPr id="3" name="図 2">
            <a:extLst>
              <a:ext uri="{FF2B5EF4-FFF2-40B4-BE49-F238E27FC236}">
                <a16:creationId xmlns:a16="http://schemas.microsoft.com/office/drawing/2014/main" id="{62B4D423-1F29-4CE4-B221-EEDC44357A04}"/>
              </a:ext>
            </a:extLst>
          </p:cNvPr>
          <p:cNvPicPr>
            <a:picLocks noChangeAspect="1"/>
          </p:cNvPicPr>
          <p:nvPr/>
        </p:nvPicPr>
        <p:blipFill>
          <a:blip r:embed="rId7"/>
          <a:stretch>
            <a:fillRect/>
          </a:stretch>
        </p:blipFill>
        <p:spPr>
          <a:xfrm>
            <a:off x="8362783" y="6167299"/>
            <a:ext cx="1421164" cy="535167"/>
          </a:xfrm>
          <a:prstGeom prst="rect">
            <a:avLst/>
          </a:prstGeom>
        </p:spPr>
      </p:pic>
      <p:pic>
        <p:nvPicPr>
          <p:cNvPr id="9" name="図 8" descr="人の手&#10;&#10;中程度の精度で自動的に生成された説明">
            <a:extLst>
              <a:ext uri="{FF2B5EF4-FFF2-40B4-BE49-F238E27FC236}">
                <a16:creationId xmlns:a16="http://schemas.microsoft.com/office/drawing/2014/main" id="{8D2A7C75-F2C9-474B-A682-5739CEDE73A0}"/>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878092" y="3064105"/>
            <a:ext cx="4048125" cy="3036094"/>
          </a:xfrm>
          <a:prstGeom prst="rect">
            <a:avLst/>
          </a:prstGeom>
        </p:spPr>
      </p:pic>
    </p:spTree>
    <p:extLst>
      <p:ext uri="{BB962C8B-B14F-4D97-AF65-F5344CB8AC3E}">
        <p14:creationId xmlns:p14="http://schemas.microsoft.com/office/powerpoint/2010/main" val="32278507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432B234B-DC48-4B81-8A63-F54A376F548F}"/>
              </a:ext>
            </a:extLst>
          </p:cNvPr>
          <p:cNvSpPr txBox="1"/>
          <p:nvPr/>
        </p:nvSpPr>
        <p:spPr>
          <a:xfrm>
            <a:off x="804073" y="1493118"/>
            <a:ext cx="7830108" cy="5170646"/>
          </a:xfrm>
          <a:prstGeom prst="rect">
            <a:avLst/>
          </a:prstGeom>
          <a:noFill/>
        </p:spPr>
        <p:txBody>
          <a:bodyPr wrap="square">
            <a:spAutoFit/>
          </a:bodyPr>
          <a:lstStyle/>
          <a:p>
            <a:pPr>
              <a:lnSpc>
                <a:spcPct val="200000"/>
              </a:lnSpc>
            </a:pPr>
            <a:r>
              <a:rPr lang="ja-JP" altLang="en-US" sz="2400" dirty="0">
                <a:latin typeface="メイリオ" panose="020B0604030504040204" pitchFamily="50" charset="-128"/>
                <a:ea typeface="メイリオ" panose="020B0604030504040204" pitchFamily="50" charset="-128"/>
              </a:rPr>
              <a:t>援助国クラブにおいて、次のすべてに該当が必要です</a:t>
            </a:r>
            <a:endParaRPr lang="en-US" altLang="ja-JP" sz="2400" dirty="0">
              <a:latin typeface="メイリオ" panose="020B0604030504040204" pitchFamily="50" charset="-128"/>
              <a:ea typeface="メイリオ" panose="020B0604030504040204" pitchFamily="50" charset="-128"/>
            </a:endParaRPr>
          </a:p>
          <a:p>
            <a:pPr>
              <a:lnSpc>
                <a:spcPct val="200000"/>
              </a:lnSpc>
            </a:pPr>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MOU</a:t>
            </a:r>
            <a:r>
              <a:rPr lang="ja-JP" altLang="en-US" sz="2400" dirty="0">
                <a:latin typeface="メイリオ" panose="020B0604030504040204" pitchFamily="50" charset="-128"/>
                <a:ea typeface="メイリオ" panose="020B0604030504040204" pitchFamily="50" charset="-128"/>
              </a:rPr>
              <a:t>（覚書）の提出（同意書）</a:t>
            </a:r>
            <a:endParaRPr lang="en-US" altLang="ja-JP" sz="2400" dirty="0">
              <a:latin typeface="メイリオ" panose="020B0604030504040204" pitchFamily="50" charset="-128"/>
              <a:ea typeface="メイリオ" panose="020B0604030504040204" pitchFamily="50" charset="-128"/>
            </a:endParaRPr>
          </a:p>
          <a:p>
            <a:pPr>
              <a:lnSpc>
                <a:spcPct val="200000"/>
              </a:lnSpc>
            </a:pPr>
            <a:r>
              <a:rPr lang="ja-JP" altLang="en-US" sz="2400" dirty="0">
                <a:latin typeface="メイリオ" panose="020B0604030504040204" pitchFamily="50" charset="-128"/>
                <a:ea typeface="メイリオ" panose="020B0604030504040204" pitchFamily="50" charset="-128"/>
              </a:rPr>
              <a:t>　・補助金管理セミナーへ最低１名の参加</a:t>
            </a:r>
            <a:endParaRPr lang="en-US" altLang="ja-JP" sz="2400" dirty="0">
              <a:latin typeface="メイリオ" panose="020B0604030504040204" pitchFamily="50" charset="-128"/>
              <a:ea typeface="メイリオ" panose="020B0604030504040204" pitchFamily="50" charset="-128"/>
            </a:endParaRPr>
          </a:p>
          <a:p>
            <a:pPr>
              <a:lnSpc>
                <a:spcPct val="200000"/>
              </a:lnSpc>
            </a:pPr>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援助国クラブと実施国クラブの</a:t>
            </a:r>
            <a:r>
              <a:rPr lang="ja-JP" altLang="en-US" sz="2400" dirty="0">
                <a:solidFill>
                  <a:srgbClr val="FF0000"/>
                </a:solidFill>
                <a:latin typeface="メイリオ" panose="020B0604030504040204" pitchFamily="50" charset="-128"/>
                <a:ea typeface="メイリオ" panose="020B0604030504040204" pitchFamily="50" charset="-128"/>
              </a:rPr>
              <a:t>双方</a:t>
            </a:r>
            <a:r>
              <a:rPr lang="ja-JP" altLang="en-US" sz="2400" dirty="0">
                <a:latin typeface="メイリオ" panose="020B0604030504040204" pitchFamily="50" charset="-128"/>
                <a:ea typeface="メイリオ" panose="020B0604030504040204" pitchFamily="50" charset="-128"/>
              </a:rPr>
              <a:t>が</a:t>
            </a:r>
            <a:endParaRPr lang="en-US" altLang="ja-JP" sz="2400" dirty="0">
              <a:latin typeface="メイリオ" panose="020B0604030504040204" pitchFamily="50" charset="-128"/>
              <a:ea typeface="メイリオ" panose="020B0604030504040204" pitchFamily="50" charset="-128"/>
            </a:endParaRPr>
          </a:p>
          <a:p>
            <a:pPr>
              <a:lnSpc>
                <a:spcPct val="200000"/>
              </a:lnSpc>
            </a:pPr>
            <a:r>
              <a:rPr lang="ja-JP" altLang="en-US" sz="2400" dirty="0">
                <a:latin typeface="メイリオ" panose="020B0604030504040204" pitchFamily="50" charset="-128"/>
                <a:ea typeface="メイリオ" panose="020B0604030504040204" pitchFamily="50" charset="-128"/>
              </a:rPr>
              <a:t>　　　参加資格の認定を受ける事が必要</a:t>
            </a:r>
            <a:endParaRPr lang="en-US" altLang="ja-JP" sz="2400" dirty="0">
              <a:latin typeface="メイリオ" panose="020B0604030504040204" pitchFamily="50" charset="-128"/>
              <a:ea typeface="メイリオ" panose="020B0604030504040204" pitchFamily="50" charset="-128"/>
            </a:endParaRPr>
          </a:p>
          <a:p>
            <a:pPr>
              <a:lnSpc>
                <a:spcPct val="200000"/>
              </a:lnSpc>
            </a:pPr>
            <a:r>
              <a:rPr lang="ja-JP" altLang="en-US" sz="2400" dirty="0">
                <a:latin typeface="メイリオ" panose="020B0604030504040204" pitchFamily="50" charset="-128"/>
                <a:ea typeface="メイリオ" panose="020B0604030504040204" pitchFamily="50" charset="-128"/>
              </a:rPr>
              <a:t>　・財務管理計画規定の作成と保管</a:t>
            </a:r>
            <a:endParaRPr lang="en-US" altLang="ja-JP" sz="2400" dirty="0">
              <a:latin typeface="メイリオ" panose="020B0604030504040204" pitchFamily="50" charset="-128"/>
              <a:ea typeface="メイリオ" panose="020B0604030504040204" pitchFamily="50" charset="-128"/>
            </a:endParaRPr>
          </a:p>
          <a:p>
            <a:pPr>
              <a:lnSpc>
                <a:spcPct val="200000"/>
              </a:lnSpc>
            </a:pPr>
            <a:r>
              <a:rPr lang="ja-JP" altLang="en-US" sz="2400" dirty="0">
                <a:latin typeface="メイリオ" panose="020B0604030504040204" pitchFamily="50" charset="-128"/>
                <a:ea typeface="メイリオ" panose="020B0604030504040204" pitchFamily="50" charset="-128"/>
              </a:rPr>
              <a:t>　・地区財団委員会による追加要件を満たす</a:t>
            </a:r>
          </a:p>
        </p:txBody>
      </p:sp>
      <p:sp>
        <p:nvSpPr>
          <p:cNvPr id="2" name="正方形/長方形 1">
            <a:extLst>
              <a:ext uri="{FF2B5EF4-FFF2-40B4-BE49-F238E27FC236}">
                <a16:creationId xmlns:a16="http://schemas.microsoft.com/office/drawing/2014/main" id="{6A1B4BAA-3266-4A06-9476-F6BC9DE3C309}"/>
              </a:ext>
            </a:extLst>
          </p:cNvPr>
          <p:cNvSpPr/>
          <p:nvPr/>
        </p:nvSpPr>
        <p:spPr>
          <a:xfrm>
            <a:off x="122056" y="552577"/>
            <a:ext cx="583739" cy="583739"/>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4568"/>
            <a:endParaRPr kumimoji="1" lang="ja-JP" altLang="en-US" sz="1427" dirty="0">
              <a:solidFill>
                <a:srgbClr val="0000FF"/>
              </a:solidFill>
              <a:highlight>
                <a:srgbClr val="0000FF"/>
              </a:highlight>
              <a:latin typeface="Calibri" panose="020F0502020204030204"/>
              <a:ea typeface="ＭＳ Ｐゴシック" panose="020B0600070205080204" pitchFamily="50" charset="-128"/>
            </a:endParaRPr>
          </a:p>
        </p:txBody>
      </p:sp>
      <p:sp>
        <p:nvSpPr>
          <p:cNvPr id="5" name="タイトル 4">
            <a:extLst>
              <a:ext uri="{FF2B5EF4-FFF2-40B4-BE49-F238E27FC236}">
                <a16:creationId xmlns:a16="http://schemas.microsoft.com/office/drawing/2014/main" id="{2B049F8B-7BC1-45AF-AE20-10A1789CB2CE}"/>
              </a:ext>
            </a:extLst>
          </p:cNvPr>
          <p:cNvSpPr>
            <a:spLocks noGrp="1"/>
          </p:cNvSpPr>
          <p:nvPr>
            <p:ph type="title"/>
          </p:nvPr>
        </p:nvSpPr>
        <p:spPr>
          <a:xfrm>
            <a:off x="804073" y="603854"/>
            <a:ext cx="8297858" cy="583739"/>
          </a:xfrm>
        </p:spPr>
        <p:txBody>
          <a:bodyPr>
            <a:normAutofit fontScale="90000"/>
          </a:bodyPr>
          <a:lstStyle/>
          <a:p>
            <a:r>
              <a:rPr lang="ja-JP" altLang="en-US" b="1" dirty="0">
                <a:solidFill>
                  <a:srgbClr val="0000FF"/>
                </a:solidFill>
                <a:latin typeface="メイリオ" panose="020B0604030504040204" pitchFamily="50" charset="-128"/>
                <a:ea typeface="メイリオ" panose="020B0604030504040204" pitchFamily="50" charset="-128"/>
              </a:rPr>
              <a:t>グローバル補助金の使用条件</a:t>
            </a:r>
          </a:p>
        </p:txBody>
      </p:sp>
      <p:sp>
        <p:nvSpPr>
          <p:cNvPr id="8" name="コンテンツ プレースホルダー 2">
            <a:extLst>
              <a:ext uri="{FF2B5EF4-FFF2-40B4-BE49-F238E27FC236}">
                <a16:creationId xmlns:a16="http://schemas.microsoft.com/office/drawing/2014/main" id="{C3ABB7B3-956B-47FD-B83E-8AC6691A692D}"/>
              </a:ext>
            </a:extLst>
          </p:cNvPr>
          <p:cNvSpPr txBox="1">
            <a:spLocks/>
          </p:cNvSpPr>
          <p:nvPr/>
        </p:nvSpPr>
        <p:spPr>
          <a:xfrm>
            <a:off x="705799" y="3274006"/>
            <a:ext cx="8494410" cy="218581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4280" dirty="0">
              <a:solidFill>
                <a:srgbClr val="FF0000"/>
              </a:solidFill>
              <a:latin typeface="HGP創英角ﾎﾟｯﾌﾟ体" panose="040B0A00000000000000" pitchFamily="50" charset="-128"/>
              <a:ea typeface="HGP創英角ﾎﾟｯﾌﾟ体" panose="040B0A00000000000000" pitchFamily="50" charset="-128"/>
            </a:endParaRPr>
          </a:p>
        </p:txBody>
      </p:sp>
      <p:pic>
        <p:nvPicPr>
          <p:cNvPr id="7" name="図 6">
            <a:extLst>
              <a:ext uri="{FF2B5EF4-FFF2-40B4-BE49-F238E27FC236}">
                <a16:creationId xmlns:a16="http://schemas.microsoft.com/office/drawing/2014/main" id="{472CAB58-97EE-4605-9691-E9B1B3F93B9A}"/>
              </a:ext>
            </a:extLst>
          </p:cNvPr>
          <p:cNvPicPr>
            <a:picLocks noChangeAspect="1"/>
          </p:cNvPicPr>
          <p:nvPr/>
        </p:nvPicPr>
        <p:blipFill>
          <a:blip r:embed="rId3"/>
          <a:stretch>
            <a:fillRect/>
          </a:stretch>
        </p:blipFill>
        <p:spPr>
          <a:xfrm>
            <a:off x="8391685" y="6159985"/>
            <a:ext cx="1420491" cy="536494"/>
          </a:xfrm>
          <a:prstGeom prst="rect">
            <a:avLst/>
          </a:prstGeom>
        </p:spPr>
      </p:pic>
    </p:spTree>
    <p:extLst>
      <p:ext uri="{BB962C8B-B14F-4D97-AF65-F5344CB8AC3E}">
        <p14:creationId xmlns:p14="http://schemas.microsoft.com/office/powerpoint/2010/main" val="3780786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 calcmode="lin" valueType="num">
                                      <p:cBhvr additive="base">
                                        <p:cTn id="23"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 calcmode="lin" valueType="num">
                                      <p:cBhvr additive="base">
                                        <p:cTn id="2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 calcmode="lin" valueType="num">
                                      <p:cBhvr additive="base">
                                        <p:cTn id="3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 calcmode="lin" valueType="num">
                                      <p:cBhvr additive="base">
                                        <p:cTn id="37"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A1B4BAA-3266-4A06-9476-F6BC9DE3C309}"/>
              </a:ext>
            </a:extLst>
          </p:cNvPr>
          <p:cNvSpPr/>
          <p:nvPr/>
        </p:nvSpPr>
        <p:spPr>
          <a:xfrm>
            <a:off x="122056" y="595562"/>
            <a:ext cx="583739" cy="583739"/>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4568"/>
            <a:endParaRPr kumimoji="1" lang="ja-JP" altLang="en-US" sz="1427" dirty="0">
              <a:solidFill>
                <a:prstClr val="white"/>
              </a:solidFill>
              <a:latin typeface="Calibri" panose="020F0502020204030204"/>
              <a:ea typeface="ＭＳ Ｐゴシック" panose="020B0600070205080204" pitchFamily="50" charset="-128"/>
            </a:endParaRPr>
          </a:p>
        </p:txBody>
      </p:sp>
      <p:sp>
        <p:nvSpPr>
          <p:cNvPr id="5" name="タイトル 4">
            <a:extLst>
              <a:ext uri="{FF2B5EF4-FFF2-40B4-BE49-F238E27FC236}">
                <a16:creationId xmlns:a16="http://schemas.microsoft.com/office/drawing/2014/main" id="{2B049F8B-7BC1-45AF-AE20-10A1789CB2CE}"/>
              </a:ext>
            </a:extLst>
          </p:cNvPr>
          <p:cNvSpPr>
            <a:spLocks noGrp="1"/>
          </p:cNvSpPr>
          <p:nvPr>
            <p:ph type="title"/>
          </p:nvPr>
        </p:nvSpPr>
        <p:spPr>
          <a:xfrm>
            <a:off x="804072" y="634152"/>
            <a:ext cx="8297858" cy="583739"/>
          </a:xfrm>
        </p:spPr>
        <p:txBody>
          <a:bodyPr>
            <a:normAutofit fontScale="90000"/>
          </a:bodyPr>
          <a:lstStyle/>
          <a:p>
            <a:r>
              <a:rPr lang="ja-JP" altLang="en-US" b="1" dirty="0">
                <a:solidFill>
                  <a:srgbClr val="0000FF"/>
                </a:solidFill>
                <a:latin typeface="メイリオ" panose="020B0604030504040204" pitchFamily="50" charset="-128"/>
                <a:ea typeface="メイリオ" panose="020B0604030504040204" pitchFamily="50" charset="-128"/>
              </a:rPr>
              <a:t>グローバル補助金の要件</a:t>
            </a:r>
          </a:p>
        </p:txBody>
      </p:sp>
      <p:sp>
        <p:nvSpPr>
          <p:cNvPr id="12" name="コンテンツ プレースホルダー 2">
            <a:extLst>
              <a:ext uri="{FF2B5EF4-FFF2-40B4-BE49-F238E27FC236}">
                <a16:creationId xmlns:a16="http://schemas.microsoft.com/office/drawing/2014/main" id="{57121AEB-1F93-4D50-917C-420CC56ED3D5}"/>
              </a:ext>
            </a:extLst>
          </p:cNvPr>
          <p:cNvSpPr>
            <a:spLocks noGrp="1"/>
          </p:cNvSpPr>
          <p:nvPr>
            <p:ph idx="1"/>
          </p:nvPr>
        </p:nvSpPr>
        <p:spPr>
          <a:xfrm>
            <a:off x="705798" y="1735753"/>
            <a:ext cx="8735959" cy="4417357"/>
          </a:xfrm>
        </p:spPr>
        <p:txBody>
          <a:bodyPr>
            <a:normAutofit fontScale="25000" lnSpcReduction="20000"/>
          </a:bodyPr>
          <a:lstStyle/>
          <a:p>
            <a:pPr marL="0" indent="0">
              <a:lnSpc>
                <a:spcPct val="100000"/>
              </a:lnSpc>
              <a:spcBef>
                <a:spcPts val="2283"/>
              </a:spcBef>
              <a:buNone/>
            </a:pPr>
            <a:r>
              <a:rPr lang="ja-JP" altLang="en-US" sz="9600" dirty="0">
                <a:latin typeface="メイリオ" panose="020B0604030504040204" pitchFamily="50" charset="-128"/>
                <a:ea typeface="メイリオ" panose="020B0604030504040204" pitchFamily="50" charset="-128"/>
              </a:rPr>
              <a:t>次のすべてに該当が必要です</a:t>
            </a:r>
            <a:endParaRPr lang="en-US" altLang="ja-JP" sz="9600" dirty="0">
              <a:latin typeface="メイリオ" panose="020B0604030504040204" pitchFamily="50" charset="-128"/>
              <a:ea typeface="メイリオ" panose="020B0604030504040204" pitchFamily="50" charset="-128"/>
            </a:endParaRPr>
          </a:p>
          <a:p>
            <a:pPr marL="0" indent="0">
              <a:lnSpc>
                <a:spcPct val="100000"/>
              </a:lnSpc>
              <a:spcBef>
                <a:spcPts val="2283"/>
              </a:spcBef>
              <a:buNone/>
            </a:pPr>
            <a:r>
              <a:rPr lang="ja-JP" altLang="en-US" sz="9600" dirty="0">
                <a:latin typeface="メイリオ" panose="020B0604030504040204" pitchFamily="50" charset="-128"/>
                <a:ea typeface="メイリオ" panose="020B0604030504040204" pitchFamily="50" charset="-128"/>
              </a:rPr>
              <a:t>　・</a:t>
            </a:r>
            <a:r>
              <a:rPr lang="ja-JP" altLang="en-US" sz="9600" b="1" dirty="0">
                <a:solidFill>
                  <a:srgbClr val="FF0000"/>
                </a:solidFill>
                <a:latin typeface="メイリオ" panose="020B0604030504040204" pitchFamily="50" charset="-128"/>
                <a:ea typeface="メイリオ" panose="020B0604030504040204" pitchFamily="50" charset="-128"/>
              </a:rPr>
              <a:t>７つの重点分野のいづれか</a:t>
            </a:r>
            <a:r>
              <a:rPr lang="ja-JP" altLang="en-US" sz="9600" dirty="0">
                <a:latin typeface="メイリオ" panose="020B0604030504040204" pitchFamily="50" charset="-128"/>
                <a:ea typeface="メイリオ" panose="020B0604030504040204" pitchFamily="50" charset="-128"/>
              </a:rPr>
              <a:t>に該当すること</a:t>
            </a:r>
            <a:endParaRPr lang="ja-JP" altLang="en-US" sz="9600" b="1" dirty="0">
              <a:solidFill>
                <a:srgbClr val="FF0000"/>
              </a:solidFill>
              <a:latin typeface="メイリオ" panose="020B0604030504040204" pitchFamily="50" charset="-128"/>
              <a:ea typeface="メイリオ" panose="020B0604030504040204" pitchFamily="50" charset="-128"/>
            </a:endParaRPr>
          </a:p>
          <a:p>
            <a:pPr marL="0" indent="0">
              <a:lnSpc>
                <a:spcPct val="100000"/>
              </a:lnSpc>
              <a:spcBef>
                <a:spcPts val="2283"/>
              </a:spcBef>
              <a:buNone/>
            </a:pPr>
            <a:r>
              <a:rPr lang="ja-JP" altLang="en-US" sz="9600" dirty="0">
                <a:latin typeface="メイリオ" panose="020B0604030504040204" pitchFamily="50" charset="-128"/>
                <a:ea typeface="メイリオ" panose="020B0604030504040204" pitchFamily="50" charset="-128"/>
              </a:rPr>
              <a:t>　・持続可能で活動成果が長期的に持続すること</a:t>
            </a:r>
          </a:p>
          <a:p>
            <a:pPr marL="0" indent="0">
              <a:lnSpc>
                <a:spcPct val="100000"/>
              </a:lnSpc>
              <a:spcBef>
                <a:spcPts val="2283"/>
              </a:spcBef>
              <a:buNone/>
            </a:pPr>
            <a:r>
              <a:rPr lang="ja-JP" altLang="en-US" sz="9600" dirty="0">
                <a:latin typeface="メイリオ" panose="020B0604030504040204" pitchFamily="50" charset="-128"/>
                <a:ea typeface="メイリオ" panose="020B0604030504040204" pitchFamily="50" charset="-128"/>
              </a:rPr>
              <a:t>　・測定可能な目標を持っていること</a:t>
            </a:r>
          </a:p>
          <a:p>
            <a:pPr marL="0" indent="0">
              <a:lnSpc>
                <a:spcPct val="100000"/>
              </a:lnSpc>
              <a:spcBef>
                <a:spcPts val="2283"/>
              </a:spcBef>
              <a:buNone/>
            </a:pPr>
            <a:r>
              <a:rPr lang="ja-JP" altLang="en-US" sz="9600" dirty="0">
                <a:latin typeface="メイリオ" panose="020B0604030504040204" pitchFamily="50" charset="-128"/>
                <a:ea typeface="メイリオ" panose="020B0604030504040204" pitchFamily="50" charset="-128"/>
              </a:rPr>
              <a:t>　・事前に地域社会のニーズを調査すること</a:t>
            </a:r>
          </a:p>
          <a:p>
            <a:pPr marL="0" indent="0">
              <a:lnSpc>
                <a:spcPct val="100000"/>
              </a:lnSpc>
              <a:spcBef>
                <a:spcPts val="2283"/>
              </a:spcBef>
              <a:buNone/>
            </a:pPr>
            <a:r>
              <a:rPr lang="ja-JP" altLang="en-US" sz="9600" dirty="0">
                <a:latin typeface="メイリオ" panose="020B0604030504040204" pitchFamily="50" charset="-128"/>
                <a:ea typeface="メイリオ" panose="020B0604030504040204" pitchFamily="50" charset="-128"/>
              </a:rPr>
              <a:t>　・ロータリアンと地域社会の人々が積極的参加すること</a:t>
            </a:r>
            <a:endParaRPr lang="en-US" altLang="ja-JP" sz="9600" dirty="0">
              <a:latin typeface="メイリオ" panose="020B0604030504040204" pitchFamily="50" charset="-128"/>
              <a:ea typeface="メイリオ" panose="020B0604030504040204" pitchFamily="50" charset="-128"/>
            </a:endParaRPr>
          </a:p>
          <a:p>
            <a:pPr marL="0" indent="0">
              <a:lnSpc>
                <a:spcPct val="100000"/>
              </a:lnSpc>
              <a:spcBef>
                <a:spcPts val="2283"/>
              </a:spcBef>
              <a:buNone/>
            </a:pPr>
            <a:r>
              <a:rPr lang="ja-JP" altLang="en-US" sz="9600" dirty="0">
                <a:latin typeface="メイリオ" panose="020B0604030504040204" pitchFamily="50" charset="-128"/>
                <a:ea typeface="メイリオ" panose="020B0604030504040204" pitchFamily="50" charset="-128"/>
              </a:rPr>
              <a:t>　・「グローバル補助金の授与と受諾の条件」を遵守すること</a:t>
            </a:r>
            <a:endParaRPr lang="en-US" altLang="ja-JP" sz="9600" dirty="0">
              <a:latin typeface="メイリオ" panose="020B0604030504040204" pitchFamily="50" charset="-128"/>
              <a:ea typeface="メイリオ" panose="020B0604030504040204" pitchFamily="50" charset="-128"/>
            </a:endParaRPr>
          </a:p>
          <a:p>
            <a:pPr marL="0" indent="0">
              <a:lnSpc>
                <a:spcPct val="100000"/>
              </a:lnSpc>
              <a:spcBef>
                <a:spcPts val="2283"/>
              </a:spcBef>
              <a:buNone/>
            </a:pPr>
            <a:r>
              <a:rPr lang="ja-JP" altLang="en-US" sz="9600" dirty="0">
                <a:latin typeface="メイリオ" panose="020B0604030504040204" pitchFamily="50" charset="-128"/>
                <a:ea typeface="メイリオ" panose="020B0604030504040204" pitchFamily="50" charset="-128"/>
              </a:rPr>
              <a:t>　・１年以上に亘る長期プロジェクトであること</a:t>
            </a:r>
          </a:p>
          <a:p>
            <a:pPr marL="0" indent="0">
              <a:lnSpc>
                <a:spcPct val="100000"/>
              </a:lnSpc>
              <a:buNone/>
            </a:pPr>
            <a:endParaRPr lang="en-US" altLang="ja-JP" sz="3486" dirty="0">
              <a:latin typeface="HGP創英角ﾎﾟｯﾌﾟ体" panose="040B0A00000000000000" pitchFamily="50" charset="-128"/>
              <a:ea typeface="HGP創英角ﾎﾟｯﾌﾟ体" panose="040B0A00000000000000" pitchFamily="50" charset="-128"/>
            </a:endParaRPr>
          </a:p>
        </p:txBody>
      </p:sp>
      <p:sp>
        <p:nvSpPr>
          <p:cNvPr id="8" name="コンテンツ プレースホルダー 2">
            <a:extLst>
              <a:ext uri="{FF2B5EF4-FFF2-40B4-BE49-F238E27FC236}">
                <a16:creationId xmlns:a16="http://schemas.microsoft.com/office/drawing/2014/main" id="{C3ABB7B3-956B-47FD-B83E-8AC6691A692D}"/>
              </a:ext>
            </a:extLst>
          </p:cNvPr>
          <p:cNvSpPr txBox="1">
            <a:spLocks/>
          </p:cNvSpPr>
          <p:nvPr/>
        </p:nvSpPr>
        <p:spPr>
          <a:xfrm>
            <a:off x="705799" y="3274006"/>
            <a:ext cx="8494410" cy="218581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428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9" name="コンテンツ プレースホルダー 2">
            <a:extLst>
              <a:ext uri="{FF2B5EF4-FFF2-40B4-BE49-F238E27FC236}">
                <a16:creationId xmlns:a16="http://schemas.microsoft.com/office/drawing/2014/main" id="{287E5CA8-8774-4108-A166-BDAE0488E480}"/>
              </a:ext>
            </a:extLst>
          </p:cNvPr>
          <p:cNvSpPr txBox="1">
            <a:spLocks/>
          </p:cNvSpPr>
          <p:nvPr/>
        </p:nvSpPr>
        <p:spPr>
          <a:xfrm>
            <a:off x="705799" y="4854131"/>
            <a:ext cx="8494410" cy="74253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3486"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3" name="図 2">
            <a:extLst>
              <a:ext uri="{FF2B5EF4-FFF2-40B4-BE49-F238E27FC236}">
                <a16:creationId xmlns:a16="http://schemas.microsoft.com/office/drawing/2014/main" id="{DE7024CF-1C79-4635-B18A-4FF4146D35E6}"/>
              </a:ext>
            </a:extLst>
          </p:cNvPr>
          <p:cNvPicPr>
            <a:picLocks noChangeAspect="1"/>
          </p:cNvPicPr>
          <p:nvPr/>
        </p:nvPicPr>
        <p:blipFill>
          <a:blip r:embed="rId3"/>
          <a:stretch>
            <a:fillRect/>
          </a:stretch>
        </p:blipFill>
        <p:spPr>
          <a:xfrm>
            <a:off x="8391684" y="6153110"/>
            <a:ext cx="1420491" cy="542591"/>
          </a:xfrm>
          <a:prstGeom prst="rect">
            <a:avLst/>
          </a:prstGeom>
        </p:spPr>
      </p:pic>
    </p:spTree>
    <p:extLst>
      <p:ext uri="{BB962C8B-B14F-4D97-AF65-F5344CB8AC3E}">
        <p14:creationId xmlns:p14="http://schemas.microsoft.com/office/powerpoint/2010/main" val="17296644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fade">
                                      <p:cBhvr>
                                        <p:cTn id="35" dur="1000"/>
                                        <p:tgtEl>
                                          <p:spTgt spid="12">
                                            <p:txEl>
                                              <p:pRg st="4" end="4"/>
                                            </p:txEl>
                                          </p:spTgt>
                                        </p:tgtEl>
                                      </p:cBhvr>
                                    </p:animEffect>
                                    <p:anim calcmode="lin" valueType="num">
                                      <p:cBhvr>
                                        <p:cTn id="36"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5" end="5"/>
                                            </p:txEl>
                                          </p:spTgt>
                                        </p:tgtEl>
                                        <p:attrNameLst>
                                          <p:attrName>style.visibility</p:attrName>
                                        </p:attrNameLst>
                                      </p:cBhvr>
                                      <p:to>
                                        <p:strVal val="visible"/>
                                      </p:to>
                                    </p:set>
                                    <p:animEffect transition="in" filter="fade">
                                      <p:cBhvr>
                                        <p:cTn id="42" dur="1000"/>
                                        <p:tgtEl>
                                          <p:spTgt spid="12">
                                            <p:txEl>
                                              <p:pRg st="5" end="5"/>
                                            </p:txEl>
                                          </p:spTgt>
                                        </p:tgtEl>
                                      </p:cBhvr>
                                    </p:animEffect>
                                    <p:anim calcmode="lin" valueType="num">
                                      <p:cBhvr>
                                        <p:cTn id="43"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xEl>
                                              <p:pRg st="6" end="6"/>
                                            </p:txEl>
                                          </p:spTgt>
                                        </p:tgtEl>
                                        <p:attrNameLst>
                                          <p:attrName>style.visibility</p:attrName>
                                        </p:attrNameLst>
                                      </p:cBhvr>
                                      <p:to>
                                        <p:strVal val="visible"/>
                                      </p:to>
                                    </p:set>
                                    <p:animEffect transition="in" filter="fade">
                                      <p:cBhvr>
                                        <p:cTn id="49" dur="1000"/>
                                        <p:tgtEl>
                                          <p:spTgt spid="12">
                                            <p:txEl>
                                              <p:pRg st="6" end="6"/>
                                            </p:txEl>
                                          </p:spTgt>
                                        </p:tgtEl>
                                      </p:cBhvr>
                                    </p:animEffect>
                                    <p:anim calcmode="lin" valueType="num">
                                      <p:cBhvr>
                                        <p:cTn id="50"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xEl>
                                              <p:pRg st="7" end="7"/>
                                            </p:txEl>
                                          </p:spTgt>
                                        </p:tgtEl>
                                        <p:attrNameLst>
                                          <p:attrName>style.visibility</p:attrName>
                                        </p:attrNameLst>
                                      </p:cBhvr>
                                      <p:to>
                                        <p:strVal val="visible"/>
                                      </p:to>
                                    </p:set>
                                    <p:animEffect transition="in" filter="fade">
                                      <p:cBhvr>
                                        <p:cTn id="56" dur="1000"/>
                                        <p:tgtEl>
                                          <p:spTgt spid="12">
                                            <p:txEl>
                                              <p:pRg st="7" end="7"/>
                                            </p:txEl>
                                          </p:spTgt>
                                        </p:tgtEl>
                                      </p:cBhvr>
                                    </p:animEffect>
                                    <p:anim calcmode="lin" valueType="num">
                                      <p:cBhvr>
                                        <p:cTn id="57"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A1B4BAA-3266-4A06-9476-F6BC9DE3C309}"/>
              </a:ext>
            </a:extLst>
          </p:cNvPr>
          <p:cNvSpPr/>
          <p:nvPr/>
        </p:nvSpPr>
        <p:spPr>
          <a:xfrm>
            <a:off x="122057" y="437532"/>
            <a:ext cx="583739" cy="583739"/>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4568"/>
            <a:endParaRPr kumimoji="1" lang="ja-JP" altLang="en-US" sz="1427" dirty="0">
              <a:solidFill>
                <a:prstClr val="white"/>
              </a:solidFill>
              <a:latin typeface="Calibri" panose="020F0502020204030204"/>
              <a:ea typeface="ＭＳ Ｐゴシック" panose="020B0600070205080204" pitchFamily="50" charset="-128"/>
            </a:endParaRPr>
          </a:p>
        </p:txBody>
      </p:sp>
      <p:sp>
        <p:nvSpPr>
          <p:cNvPr id="5" name="タイトル 4">
            <a:extLst>
              <a:ext uri="{FF2B5EF4-FFF2-40B4-BE49-F238E27FC236}">
                <a16:creationId xmlns:a16="http://schemas.microsoft.com/office/drawing/2014/main" id="{2B049F8B-7BC1-45AF-AE20-10A1789CB2CE}"/>
              </a:ext>
            </a:extLst>
          </p:cNvPr>
          <p:cNvSpPr>
            <a:spLocks noGrp="1"/>
          </p:cNvSpPr>
          <p:nvPr>
            <p:ph type="title"/>
          </p:nvPr>
        </p:nvSpPr>
        <p:spPr>
          <a:xfrm>
            <a:off x="804072" y="484275"/>
            <a:ext cx="8297858" cy="583739"/>
          </a:xfrm>
        </p:spPr>
        <p:txBody>
          <a:bodyPr>
            <a:normAutofit fontScale="90000"/>
          </a:bodyPr>
          <a:lstStyle/>
          <a:p>
            <a:r>
              <a:rPr lang="ja-JP" altLang="en-US" b="1" dirty="0">
                <a:solidFill>
                  <a:srgbClr val="0000FF"/>
                </a:solidFill>
                <a:latin typeface="メイリオ" panose="020B0604030504040204" pitchFamily="50" charset="-128"/>
                <a:ea typeface="メイリオ" panose="020B0604030504040204" pitchFamily="50" charset="-128"/>
              </a:rPr>
              <a:t>申請時期</a:t>
            </a:r>
          </a:p>
        </p:txBody>
      </p:sp>
      <p:sp>
        <p:nvSpPr>
          <p:cNvPr id="8" name="コンテンツ プレースホルダー 2">
            <a:extLst>
              <a:ext uri="{FF2B5EF4-FFF2-40B4-BE49-F238E27FC236}">
                <a16:creationId xmlns:a16="http://schemas.microsoft.com/office/drawing/2014/main" id="{C3ABB7B3-956B-47FD-B83E-8AC6691A692D}"/>
              </a:ext>
            </a:extLst>
          </p:cNvPr>
          <p:cNvSpPr txBox="1">
            <a:spLocks/>
          </p:cNvSpPr>
          <p:nvPr/>
        </p:nvSpPr>
        <p:spPr>
          <a:xfrm>
            <a:off x="705799" y="3274006"/>
            <a:ext cx="8494410" cy="218581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428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9" name="コンテンツ プレースホルダー 2">
            <a:extLst>
              <a:ext uri="{FF2B5EF4-FFF2-40B4-BE49-F238E27FC236}">
                <a16:creationId xmlns:a16="http://schemas.microsoft.com/office/drawing/2014/main" id="{287E5CA8-8774-4108-A166-BDAE0488E480}"/>
              </a:ext>
            </a:extLst>
          </p:cNvPr>
          <p:cNvSpPr txBox="1">
            <a:spLocks/>
          </p:cNvSpPr>
          <p:nvPr/>
        </p:nvSpPr>
        <p:spPr>
          <a:xfrm>
            <a:off x="705799" y="4854131"/>
            <a:ext cx="8494410" cy="74253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3486"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3" name="図 2">
            <a:extLst>
              <a:ext uri="{FF2B5EF4-FFF2-40B4-BE49-F238E27FC236}">
                <a16:creationId xmlns:a16="http://schemas.microsoft.com/office/drawing/2014/main" id="{DB130E42-47A6-409C-A446-3C2A6FF96A92}"/>
              </a:ext>
            </a:extLst>
          </p:cNvPr>
          <p:cNvPicPr>
            <a:picLocks noChangeAspect="1"/>
          </p:cNvPicPr>
          <p:nvPr/>
        </p:nvPicPr>
        <p:blipFill>
          <a:blip r:embed="rId3"/>
          <a:stretch>
            <a:fillRect/>
          </a:stretch>
        </p:blipFill>
        <p:spPr>
          <a:xfrm>
            <a:off x="8391684" y="6102429"/>
            <a:ext cx="1420491" cy="542591"/>
          </a:xfrm>
          <a:prstGeom prst="rect">
            <a:avLst/>
          </a:prstGeom>
        </p:spPr>
      </p:pic>
      <p:sp>
        <p:nvSpPr>
          <p:cNvPr id="39" name="Rectangle 29">
            <a:extLst>
              <a:ext uri="{FF2B5EF4-FFF2-40B4-BE49-F238E27FC236}">
                <a16:creationId xmlns:a16="http://schemas.microsoft.com/office/drawing/2014/main" id="{39D683BF-8877-4305-9213-8F3CB4DD0611}"/>
              </a:ext>
            </a:extLst>
          </p:cNvPr>
          <p:cNvSpPr>
            <a:spLocks noChangeArrowheads="1"/>
          </p:cNvSpPr>
          <p:nvPr/>
        </p:nvSpPr>
        <p:spPr bwMode="auto">
          <a:xfrm>
            <a:off x="152400" y="15240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0" name="Rectangle 38">
            <a:extLst>
              <a:ext uri="{FF2B5EF4-FFF2-40B4-BE49-F238E27FC236}">
                <a16:creationId xmlns:a16="http://schemas.microsoft.com/office/drawing/2014/main" id="{21605E38-A128-4996-B76F-623195B58DB5}"/>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 name="Rectangle 39">
            <a:extLst>
              <a:ext uri="{FF2B5EF4-FFF2-40B4-BE49-F238E27FC236}">
                <a16:creationId xmlns:a16="http://schemas.microsoft.com/office/drawing/2014/main" id="{0F47A8FF-0931-465D-8C50-9F28A8B64768}"/>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2" name="Rectangle 43">
            <a:extLst>
              <a:ext uri="{FF2B5EF4-FFF2-40B4-BE49-F238E27FC236}">
                <a16:creationId xmlns:a16="http://schemas.microsoft.com/office/drawing/2014/main" id="{FFB50BD4-5426-4A31-9FC8-3D78A822902C}"/>
              </a:ext>
            </a:extLst>
          </p:cNvPr>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a:ln>
                <a:noFill/>
              </a:ln>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000" b="0" i="0" u="none" strike="noStrike" cap="none" normalizeH="0" baseline="0">
                <a:ln>
                  <a:noFill/>
                </a:ln>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 name="テキスト ボックス 11">
            <a:extLst>
              <a:ext uri="{FF2B5EF4-FFF2-40B4-BE49-F238E27FC236}">
                <a16:creationId xmlns:a16="http://schemas.microsoft.com/office/drawing/2014/main" id="{578ABB8A-3BF4-410C-A79B-BF9861C9690A}"/>
              </a:ext>
            </a:extLst>
          </p:cNvPr>
          <p:cNvSpPr txBox="1"/>
          <p:nvPr/>
        </p:nvSpPr>
        <p:spPr>
          <a:xfrm>
            <a:off x="413926" y="1366368"/>
            <a:ext cx="9185839" cy="3693319"/>
          </a:xfrm>
          <a:prstGeom prst="rect">
            <a:avLst/>
          </a:prstGeom>
          <a:noFill/>
        </p:spPr>
        <p:txBody>
          <a:bodyPr wrap="square" rtlCol="0">
            <a:spAutoFit/>
          </a:bodyPr>
          <a:lstStyle/>
          <a:p>
            <a:pPr>
              <a:lnSpc>
                <a:spcPct val="200000"/>
              </a:lnSpc>
            </a:pPr>
            <a:r>
              <a:rPr kumimoji="1" lang="ja-JP" altLang="en-US" sz="2400" b="1" dirty="0">
                <a:latin typeface="メイリオ" panose="020B0604030504040204" pitchFamily="50" charset="-128"/>
                <a:ea typeface="メイリオ" panose="020B0604030504040204" pitchFamily="50" charset="-128"/>
              </a:rPr>
              <a:t>・</a:t>
            </a:r>
            <a:r>
              <a:rPr kumimoji="1" lang="ja-JP" altLang="en-US" sz="2400" b="1" dirty="0">
                <a:solidFill>
                  <a:srgbClr val="FF0000"/>
                </a:solidFill>
                <a:latin typeface="メイリオ" panose="020B0604030504040204" pitchFamily="50" charset="-128"/>
                <a:ea typeface="メイリオ" panose="020B0604030504040204" pitchFamily="50" charset="-128"/>
              </a:rPr>
              <a:t>グローバル補助金</a:t>
            </a:r>
            <a:r>
              <a:rPr kumimoji="1" lang="ja-JP" altLang="en-US" sz="2400" dirty="0">
                <a:latin typeface="メイリオ" panose="020B0604030504040204" pitchFamily="50" charset="-128"/>
                <a:ea typeface="メイリオ" panose="020B0604030504040204" pitchFamily="50" charset="-128"/>
              </a:rPr>
              <a:t>は地区補助金とは異なり、</a:t>
            </a:r>
            <a:endParaRPr kumimoji="1" lang="en-US" altLang="ja-JP" sz="2400" dirty="0">
              <a:latin typeface="メイリオ" panose="020B0604030504040204" pitchFamily="50" charset="-128"/>
              <a:ea typeface="メイリオ" panose="020B0604030504040204" pitchFamily="50" charset="-128"/>
            </a:endParaRPr>
          </a:p>
          <a:p>
            <a:pPr>
              <a:lnSpc>
                <a:spcPct val="200000"/>
              </a:lnSpc>
            </a:pPr>
            <a:r>
              <a:rPr kumimoji="1" lang="ja-JP" altLang="en-US" sz="2400" dirty="0">
                <a:latin typeface="メイリオ" panose="020B0604030504040204" pitchFamily="50" charset="-128"/>
                <a:ea typeface="メイリオ" panose="020B0604030504040204" pitchFamily="50" charset="-128"/>
              </a:rPr>
              <a:t>　いつでも申請可能です</a:t>
            </a:r>
            <a:endParaRPr kumimoji="1" lang="en-US" altLang="ja-JP" sz="2400" dirty="0">
              <a:latin typeface="メイリオ" panose="020B0604030504040204" pitchFamily="50" charset="-128"/>
              <a:ea typeface="メイリオ" panose="020B0604030504040204" pitchFamily="50" charset="-128"/>
            </a:endParaRPr>
          </a:p>
          <a:p>
            <a:pPr>
              <a:lnSpc>
                <a:spcPct val="200000"/>
              </a:lnSpc>
            </a:pPr>
            <a:r>
              <a:rPr kumimoji="1" lang="ja-JP" altLang="en-US" sz="2400" dirty="0">
                <a:latin typeface="メイリオ" panose="020B0604030504040204" pitchFamily="50" charset="-128"/>
                <a:ea typeface="メイリオ" panose="020B0604030504040204" pitchFamily="50" charset="-128"/>
              </a:rPr>
              <a:t>・地区財団委員会との協議を経て、</a:t>
            </a:r>
            <a:r>
              <a:rPr kumimoji="1" lang="ja-JP" altLang="en-US" sz="2400" b="1" u="sng" dirty="0">
                <a:solidFill>
                  <a:srgbClr val="FF0000"/>
                </a:solidFill>
                <a:latin typeface="メイリオ" panose="020B0604030504040204" pitchFamily="50" charset="-128"/>
                <a:ea typeface="メイリオ" panose="020B0604030504040204" pitchFamily="50" charset="-128"/>
              </a:rPr>
              <a:t>各クラブが直接、</a:t>
            </a:r>
            <a:endParaRPr kumimoji="1" lang="en-US" altLang="ja-JP" sz="2400" b="1" u="sng" dirty="0">
              <a:solidFill>
                <a:srgbClr val="FF0000"/>
              </a:solidFill>
              <a:latin typeface="メイリオ" panose="020B0604030504040204" pitchFamily="50" charset="-128"/>
              <a:ea typeface="メイリオ" panose="020B0604030504040204" pitchFamily="50" charset="-128"/>
            </a:endParaRPr>
          </a:p>
          <a:p>
            <a:pPr>
              <a:lnSpc>
                <a:spcPct val="200000"/>
              </a:lnSpc>
            </a:pPr>
            <a:r>
              <a:rPr kumimoji="1" lang="ja-JP" altLang="en-US" sz="2400" b="1" dirty="0">
                <a:solidFill>
                  <a:srgbClr val="FF0000"/>
                </a:solidFill>
                <a:latin typeface="メイリオ" panose="020B0604030504040204" pitchFamily="50" charset="-128"/>
                <a:ea typeface="メイリオ" panose="020B0604030504040204" pitchFamily="50" charset="-128"/>
              </a:rPr>
              <a:t>　</a:t>
            </a:r>
            <a:r>
              <a:rPr kumimoji="1" lang="en-US" altLang="ja-JP" sz="2400" b="1" dirty="0" err="1">
                <a:solidFill>
                  <a:schemeClr val="accent2">
                    <a:lumMod val="75000"/>
                  </a:schemeClr>
                </a:solidFill>
                <a:latin typeface="メイリオ" panose="020B0604030504040204" pitchFamily="50" charset="-128"/>
                <a:ea typeface="メイリオ" panose="020B0604030504040204" pitchFamily="50" charset="-128"/>
              </a:rPr>
              <a:t>MyROTARY</a:t>
            </a:r>
            <a:r>
              <a:rPr kumimoji="1" lang="ja-JP" altLang="en-US" sz="2400" b="1" dirty="0">
                <a:solidFill>
                  <a:schemeClr val="accent2">
                    <a:lumMod val="75000"/>
                  </a:schemeClr>
                </a:solidFill>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から</a:t>
            </a:r>
            <a:r>
              <a:rPr kumimoji="1" lang="en-US" altLang="ja-JP" sz="2400" dirty="0">
                <a:latin typeface="メイリオ" panose="020B0604030504040204" pitchFamily="50" charset="-128"/>
                <a:ea typeface="メイリオ" panose="020B0604030504040204" pitchFamily="50" charset="-128"/>
              </a:rPr>
              <a:t>TRF</a:t>
            </a:r>
            <a:r>
              <a:rPr kumimoji="1" lang="ja-JP" altLang="en-US" sz="2400" dirty="0">
                <a:latin typeface="メイリオ" panose="020B0604030504040204" pitchFamily="50" charset="-128"/>
                <a:ea typeface="メイリオ" panose="020B0604030504040204" pitchFamily="50" charset="-128"/>
              </a:rPr>
              <a:t>に直接申請します</a:t>
            </a:r>
            <a:br>
              <a:rPr kumimoji="1" lang="ja-JP" altLang="en-US" sz="2400" dirty="0">
                <a:latin typeface="メイリオ" panose="020B0604030504040204" pitchFamily="50" charset="-128"/>
                <a:ea typeface="メイリオ" panose="020B0604030504040204" pitchFamily="50" charset="-128"/>
              </a:rPr>
            </a:br>
            <a:r>
              <a:rPr kumimoji="1" lang="ja-JP" altLang="en-US" sz="2400" dirty="0">
                <a:latin typeface="メイリオ" panose="020B0604030504040204" pitchFamily="50" charset="-128"/>
                <a:ea typeface="メイリオ" panose="020B0604030504040204" pitchFamily="50" charset="-128"/>
              </a:rPr>
              <a:t>・申請が受理された順に</a:t>
            </a:r>
            <a:r>
              <a:rPr kumimoji="1" lang="en-US" altLang="ja-JP" sz="2400" dirty="0">
                <a:latin typeface="メイリオ" panose="020B0604030504040204" pitchFamily="50" charset="-128"/>
                <a:ea typeface="メイリオ" panose="020B0604030504040204" pitchFamily="50" charset="-128"/>
              </a:rPr>
              <a:t>TRF</a:t>
            </a:r>
            <a:r>
              <a:rPr kumimoji="1" lang="ja-JP" altLang="en-US" sz="2400" dirty="0">
                <a:latin typeface="メイリオ" panose="020B0604030504040204" pitchFamily="50" charset="-128"/>
                <a:ea typeface="メイリオ" panose="020B0604030504040204" pitchFamily="50" charset="-128"/>
              </a:rPr>
              <a:t>による審査が行われます</a:t>
            </a:r>
          </a:p>
        </p:txBody>
      </p:sp>
    </p:spTree>
    <p:extLst>
      <p:ext uri="{BB962C8B-B14F-4D97-AF65-F5344CB8AC3E}">
        <p14:creationId xmlns:p14="http://schemas.microsoft.com/office/powerpoint/2010/main" val="57106176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A1B4BAA-3266-4A06-9476-F6BC9DE3C309}"/>
              </a:ext>
            </a:extLst>
          </p:cNvPr>
          <p:cNvSpPr/>
          <p:nvPr/>
        </p:nvSpPr>
        <p:spPr>
          <a:xfrm>
            <a:off x="122059" y="403343"/>
            <a:ext cx="583739" cy="583739"/>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4568"/>
            <a:endParaRPr kumimoji="1" lang="ja-JP" altLang="en-US" sz="1427" dirty="0">
              <a:solidFill>
                <a:prstClr val="white"/>
              </a:solidFill>
              <a:highlight>
                <a:srgbClr val="0000FF"/>
              </a:highlight>
              <a:latin typeface="Calibri" panose="020F0502020204030204"/>
              <a:ea typeface="ＭＳ Ｐゴシック" panose="020B0600070205080204" pitchFamily="50" charset="-128"/>
            </a:endParaRPr>
          </a:p>
        </p:txBody>
      </p:sp>
      <p:sp>
        <p:nvSpPr>
          <p:cNvPr id="5" name="タイトル 4">
            <a:extLst>
              <a:ext uri="{FF2B5EF4-FFF2-40B4-BE49-F238E27FC236}">
                <a16:creationId xmlns:a16="http://schemas.microsoft.com/office/drawing/2014/main" id="{2B049F8B-7BC1-45AF-AE20-10A1789CB2CE}"/>
              </a:ext>
            </a:extLst>
          </p:cNvPr>
          <p:cNvSpPr>
            <a:spLocks noGrp="1"/>
          </p:cNvSpPr>
          <p:nvPr>
            <p:ph type="title"/>
          </p:nvPr>
        </p:nvSpPr>
        <p:spPr>
          <a:xfrm>
            <a:off x="804071" y="471261"/>
            <a:ext cx="8297858" cy="583739"/>
          </a:xfrm>
        </p:spPr>
        <p:txBody>
          <a:bodyPr>
            <a:noAutofit/>
          </a:bodyPr>
          <a:lstStyle/>
          <a:p>
            <a:r>
              <a:rPr lang="ja-JP" altLang="en-US" sz="3511" b="1" dirty="0">
                <a:solidFill>
                  <a:srgbClr val="0000FF"/>
                </a:solidFill>
                <a:latin typeface="メイリオ" panose="020B0604030504040204" pitchFamily="50" charset="-128"/>
                <a:ea typeface="メイリオ" panose="020B0604030504040204" pitchFamily="50" charset="-128"/>
              </a:rPr>
              <a:t>グローバル補助金申請</a:t>
            </a:r>
          </a:p>
        </p:txBody>
      </p:sp>
      <p:sp>
        <p:nvSpPr>
          <p:cNvPr id="12" name="コンテンツ プレースホルダー 2">
            <a:extLst>
              <a:ext uri="{FF2B5EF4-FFF2-40B4-BE49-F238E27FC236}">
                <a16:creationId xmlns:a16="http://schemas.microsoft.com/office/drawing/2014/main" id="{57121AEB-1F93-4D50-917C-420CC56ED3D5}"/>
              </a:ext>
            </a:extLst>
          </p:cNvPr>
          <p:cNvSpPr>
            <a:spLocks noGrp="1"/>
          </p:cNvSpPr>
          <p:nvPr>
            <p:ph idx="1"/>
          </p:nvPr>
        </p:nvSpPr>
        <p:spPr>
          <a:xfrm>
            <a:off x="323851" y="1324405"/>
            <a:ext cx="9117900" cy="4791038"/>
          </a:xfrm>
        </p:spPr>
        <p:txBody>
          <a:bodyPr>
            <a:normAutofit fontScale="77500" lnSpcReduction="20000"/>
          </a:bodyPr>
          <a:lstStyle/>
          <a:p>
            <a:pPr marL="0" indent="0">
              <a:lnSpc>
                <a:spcPct val="100000"/>
              </a:lnSpc>
              <a:spcBef>
                <a:spcPts val="3511"/>
              </a:spcBef>
              <a:buNone/>
            </a:pPr>
            <a:r>
              <a:rPr lang="ja-JP" altLang="en-US" sz="3500" dirty="0">
                <a:latin typeface="メイリオ" panose="020B0604030504040204" pitchFamily="50" charset="-128"/>
                <a:ea typeface="メイリオ" panose="020B0604030504040204" pitchFamily="50" charset="-128"/>
              </a:rPr>
              <a:t>・グローバル補助金の</a:t>
            </a:r>
            <a:r>
              <a:rPr lang="ja-JP" altLang="en-US" sz="3500" dirty="0">
                <a:solidFill>
                  <a:schemeClr val="accent2"/>
                </a:solidFill>
                <a:latin typeface="メイリオ" panose="020B0604030504040204" pitchFamily="50" charset="-128"/>
                <a:ea typeface="メイリオ" panose="020B0604030504040204" pitchFamily="50" charset="-128"/>
              </a:rPr>
              <a:t>最低予算</a:t>
            </a:r>
            <a:r>
              <a:rPr lang="ja-JP" altLang="en-US" sz="3500" dirty="0">
                <a:latin typeface="メイリオ" panose="020B0604030504040204" pitchFamily="50" charset="-128"/>
                <a:ea typeface="メイリオ" panose="020B0604030504040204" pitchFamily="50" charset="-128"/>
              </a:rPr>
              <a:t>は</a:t>
            </a:r>
            <a:r>
              <a:rPr lang="en-US" altLang="ja-JP" sz="4300" b="1" dirty="0">
                <a:solidFill>
                  <a:srgbClr val="FF0000"/>
                </a:solidFill>
                <a:latin typeface="メイリオ" panose="020B0604030504040204" pitchFamily="50" charset="-128"/>
                <a:ea typeface="メイリオ" panose="020B0604030504040204" pitchFamily="50" charset="-128"/>
              </a:rPr>
              <a:t>【US</a:t>
            </a:r>
            <a:r>
              <a:rPr lang="ja-JP" altLang="en-US" sz="4300" b="1" dirty="0">
                <a:solidFill>
                  <a:srgbClr val="FF0000"/>
                </a:solidFill>
                <a:latin typeface="メイリオ" panose="020B0604030504040204" pitchFamily="50" charset="-128"/>
                <a:ea typeface="メイリオ" panose="020B0604030504040204" pitchFamily="50" charset="-128"/>
              </a:rPr>
              <a:t>＄</a:t>
            </a:r>
            <a:r>
              <a:rPr lang="en-US" altLang="ja-JP" sz="4300" b="1" dirty="0">
                <a:solidFill>
                  <a:srgbClr val="FF0000"/>
                </a:solidFill>
                <a:latin typeface="メイリオ" panose="020B0604030504040204" pitchFamily="50" charset="-128"/>
                <a:ea typeface="メイリオ" panose="020B0604030504040204" pitchFamily="50" charset="-128"/>
              </a:rPr>
              <a:t>30,000】</a:t>
            </a:r>
            <a:endParaRPr lang="ja-JP" altLang="en-US" sz="4300" b="1" dirty="0">
              <a:solidFill>
                <a:srgbClr val="FF0000"/>
              </a:solidFill>
              <a:latin typeface="メイリオ" panose="020B0604030504040204" pitchFamily="50" charset="-128"/>
              <a:ea typeface="メイリオ" panose="020B0604030504040204" pitchFamily="50" charset="-128"/>
            </a:endParaRPr>
          </a:p>
          <a:p>
            <a:pPr marL="0" indent="0">
              <a:lnSpc>
                <a:spcPct val="100000"/>
              </a:lnSpc>
              <a:spcBef>
                <a:spcPts val="3511"/>
              </a:spcBef>
              <a:buNone/>
            </a:pPr>
            <a:r>
              <a:rPr lang="ja-JP" altLang="en-US" sz="3137" dirty="0">
                <a:latin typeface="メイリオ" panose="020B0604030504040204" pitchFamily="50" charset="-128"/>
                <a:ea typeface="メイリオ" panose="020B0604030504040204" pitchFamily="50" charset="-128"/>
              </a:rPr>
              <a:t>ＤＤＦ寄贈</a:t>
            </a:r>
            <a:r>
              <a:rPr lang="ja-JP" altLang="en-US" sz="3999" dirty="0">
                <a:solidFill>
                  <a:srgbClr val="FF0000"/>
                </a:solidFill>
                <a:latin typeface="メイリオ" panose="020B0604030504040204" pitchFamily="50" charset="-128"/>
                <a:ea typeface="メイリオ" panose="020B0604030504040204" pitchFamily="50" charset="-128"/>
              </a:rPr>
              <a:t>＋</a:t>
            </a:r>
            <a:r>
              <a:rPr lang="ja-JP" altLang="en-US" sz="3137" dirty="0">
                <a:latin typeface="メイリオ" panose="020B0604030504040204" pitchFamily="50" charset="-128"/>
                <a:ea typeface="メイリオ" panose="020B0604030504040204" pitchFamily="50" charset="-128"/>
              </a:rPr>
              <a:t>ＷＦ上乗せ金（</a:t>
            </a:r>
            <a:r>
              <a:rPr lang="en-US" altLang="ja-JP" sz="3137" dirty="0">
                <a:latin typeface="メイリオ" panose="020B0604030504040204" pitchFamily="50" charset="-128"/>
                <a:ea typeface="メイリオ" panose="020B0604030504040204" pitchFamily="50" charset="-128"/>
              </a:rPr>
              <a:t>DDF</a:t>
            </a:r>
            <a:r>
              <a:rPr lang="ja-JP" altLang="en-US" sz="3137" dirty="0">
                <a:latin typeface="メイリオ" panose="020B0604030504040204" pitchFamily="50" charset="-128"/>
                <a:ea typeface="メイリオ" panose="020B0604030504040204" pitchFamily="50" charset="-128"/>
              </a:rPr>
              <a:t>の</a:t>
            </a:r>
            <a:r>
              <a:rPr lang="en-US" altLang="ja-JP" sz="3137" dirty="0">
                <a:latin typeface="メイリオ" panose="020B0604030504040204" pitchFamily="50" charset="-128"/>
                <a:ea typeface="メイリオ" panose="020B0604030504040204" pitchFamily="50" charset="-128"/>
              </a:rPr>
              <a:t>80</a:t>
            </a:r>
            <a:r>
              <a:rPr lang="ja-JP" altLang="en-US" sz="3137" dirty="0">
                <a:latin typeface="メイリオ" panose="020B0604030504040204" pitchFamily="50" charset="-128"/>
                <a:ea typeface="メイリオ" panose="020B0604030504040204" pitchFamily="50" charset="-128"/>
              </a:rPr>
              <a:t>％）</a:t>
            </a:r>
            <a:r>
              <a:rPr lang="ja-JP" altLang="en-US" sz="3999" dirty="0">
                <a:solidFill>
                  <a:srgbClr val="FF0000"/>
                </a:solidFill>
                <a:latin typeface="メイリオ" panose="020B0604030504040204" pitchFamily="50" charset="-128"/>
                <a:ea typeface="メイリオ" panose="020B0604030504040204" pitchFamily="50" charset="-128"/>
              </a:rPr>
              <a:t>＋</a:t>
            </a:r>
            <a:r>
              <a:rPr lang="ja-JP" altLang="en-US" sz="3137" dirty="0">
                <a:latin typeface="メイリオ" panose="020B0604030504040204" pitchFamily="50" charset="-128"/>
                <a:ea typeface="メイリオ" panose="020B0604030504040204" pitchFamily="50" charset="-128"/>
              </a:rPr>
              <a:t>クラブ拠出</a:t>
            </a:r>
          </a:p>
          <a:p>
            <a:pPr marL="0" indent="0">
              <a:lnSpc>
                <a:spcPct val="100000"/>
              </a:lnSpc>
              <a:spcBef>
                <a:spcPts val="3511"/>
              </a:spcBef>
              <a:buNone/>
            </a:pPr>
            <a:r>
              <a:rPr lang="ja-JP" altLang="en-US" sz="3511" dirty="0">
                <a:latin typeface="メイリオ" panose="020B0604030504040204" pitchFamily="50" charset="-128"/>
                <a:ea typeface="メイリオ" panose="020B0604030504040204" pitchFamily="50" charset="-128"/>
              </a:rPr>
              <a:t>合わせて</a:t>
            </a:r>
            <a:r>
              <a:rPr lang="ja-JP" altLang="en-US" sz="3511" dirty="0">
                <a:solidFill>
                  <a:schemeClr val="accent2"/>
                </a:solidFill>
                <a:latin typeface="メイリオ" panose="020B0604030504040204" pitchFamily="50" charset="-128"/>
                <a:ea typeface="メイリオ" panose="020B0604030504040204" pitchFamily="50" charset="-128"/>
              </a:rPr>
              <a:t>＄</a:t>
            </a:r>
            <a:r>
              <a:rPr lang="en-US" altLang="ja-JP" sz="3511" dirty="0">
                <a:solidFill>
                  <a:schemeClr val="accent2"/>
                </a:solidFill>
                <a:latin typeface="メイリオ" panose="020B0604030504040204" pitchFamily="50" charset="-128"/>
                <a:ea typeface="メイリオ" panose="020B0604030504040204" pitchFamily="50" charset="-128"/>
              </a:rPr>
              <a:t>30,000</a:t>
            </a:r>
            <a:r>
              <a:rPr lang="ja-JP" altLang="en-US" sz="3511" dirty="0">
                <a:latin typeface="メイリオ" panose="020B0604030504040204" pitchFamily="50" charset="-128"/>
                <a:ea typeface="メイリオ" panose="020B0604030504040204" pitchFamily="50" charset="-128"/>
              </a:rPr>
              <a:t>以上になれば申請可能です</a:t>
            </a:r>
          </a:p>
          <a:p>
            <a:pPr marL="0" indent="0">
              <a:lnSpc>
                <a:spcPct val="100000"/>
              </a:lnSpc>
              <a:spcBef>
                <a:spcPts val="3511"/>
              </a:spcBef>
              <a:buNone/>
            </a:pPr>
            <a:r>
              <a:rPr lang="en-US" altLang="ja-JP" sz="3137" dirty="0">
                <a:latin typeface="メイリオ" panose="020B0604030504040204" pitchFamily="50" charset="-128"/>
                <a:ea typeface="メイリオ" panose="020B0604030504040204" pitchFamily="50" charset="-128"/>
              </a:rPr>
              <a:t>(</a:t>
            </a:r>
            <a:r>
              <a:rPr lang="en-US" altLang="ja-JP" sz="3414" dirty="0">
                <a:latin typeface="メイリオ" panose="020B0604030504040204" pitchFamily="50" charset="-128"/>
                <a:ea typeface="メイリオ" panose="020B0604030504040204" pitchFamily="50" charset="-128"/>
              </a:rPr>
              <a:t>DDF</a:t>
            </a:r>
            <a:r>
              <a:rPr lang="en-US" altLang="ja-JP" sz="3414" dirty="0">
                <a:solidFill>
                  <a:schemeClr val="accent2"/>
                </a:solidFill>
                <a:latin typeface="メイリオ" panose="020B0604030504040204" pitchFamily="50" charset="-128"/>
                <a:ea typeface="メイリオ" panose="020B0604030504040204" pitchFamily="50" charset="-128"/>
              </a:rPr>
              <a:t>$15,000</a:t>
            </a:r>
            <a:r>
              <a:rPr lang="en-US" altLang="ja-JP" sz="3414" dirty="0">
                <a:latin typeface="メイリオ" panose="020B0604030504040204" pitchFamily="50" charset="-128"/>
                <a:ea typeface="メイリオ" panose="020B0604030504040204" pitchFamily="50" charset="-128"/>
              </a:rPr>
              <a:t>+WF</a:t>
            </a:r>
            <a:r>
              <a:rPr lang="en-US" altLang="ja-JP" sz="3414" dirty="0">
                <a:solidFill>
                  <a:schemeClr val="accent2"/>
                </a:solidFill>
                <a:latin typeface="メイリオ" panose="020B0604030504040204" pitchFamily="50" charset="-128"/>
                <a:ea typeface="メイリオ" panose="020B0604030504040204" pitchFamily="50" charset="-128"/>
              </a:rPr>
              <a:t>$12,000</a:t>
            </a:r>
            <a:r>
              <a:rPr lang="ja-JP" altLang="en-US" sz="3414" dirty="0">
                <a:latin typeface="メイリオ" panose="020B0604030504040204" pitchFamily="50" charset="-128"/>
                <a:ea typeface="メイリオ" panose="020B0604030504040204" pitchFamily="50" charset="-128"/>
              </a:rPr>
              <a:t>＋クラブ</a:t>
            </a:r>
            <a:r>
              <a:rPr lang="ja-JP" altLang="en-US" sz="3414" dirty="0">
                <a:solidFill>
                  <a:schemeClr val="accent2"/>
                </a:solidFill>
                <a:latin typeface="メイリオ" panose="020B0604030504040204" pitchFamily="50" charset="-128"/>
                <a:ea typeface="メイリオ" panose="020B0604030504040204" pitchFamily="50" charset="-128"/>
              </a:rPr>
              <a:t>＄</a:t>
            </a:r>
            <a:r>
              <a:rPr lang="en-US" altLang="ja-JP" sz="3414" dirty="0">
                <a:solidFill>
                  <a:schemeClr val="accent2"/>
                </a:solidFill>
                <a:latin typeface="メイリオ" panose="020B0604030504040204" pitchFamily="50" charset="-128"/>
                <a:ea typeface="メイリオ" panose="020B0604030504040204" pitchFamily="50" charset="-128"/>
              </a:rPr>
              <a:t>3,000</a:t>
            </a:r>
            <a:r>
              <a:rPr lang="en-US" altLang="ja-JP" sz="3414" dirty="0">
                <a:latin typeface="メイリオ" panose="020B0604030504040204" pitchFamily="50" charset="-128"/>
                <a:ea typeface="メイリオ" panose="020B0604030504040204" pitchFamily="50" charset="-128"/>
              </a:rPr>
              <a:t>=</a:t>
            </a:r>
            <a:r>
              <a:rPr lang="en-US" altLang="ja-JP" sz="3414" dirty="0">
                <a:solidFill>
                  <a:srgbClr val="FF0000"/>
                </a:solidFill>
                <a:latin typeface="メイリオ" panose="020B0604030504040204" pitchFamily="50" charset="-128"/>
                <a:ea typeface="メイリオ" panose="020B0604030504040204" pitchFamily="50" charset="-128"/>
              </a:rPr>
              <a:t>$30,000</a:t>
            </a:r>
            <a:r>
              <a:rPr lang="en-US" altLang="ja-JP" sz="3414" dirty="0">
                <a:latin typeface="メイリオ" panose="020B0604030504040204" pitchFamily="50" charset="-128"/>
                <a:ea typeface="メイリオ" panose="020B0604030504040204" pitchFamily="50" charset="-128"/>
              </a:rPr>
              <a:t>)</a:t>
            </a:r>
          </a:p>
          <a:p>
            <a:pPr marL="0" indent="0">
              <a:lnSpc>
                <a:spcPct val="100000"/>
              </a:lnSpc>
              <a:spcBef>
                <a:spcPts val="3511"/>
              </a:spcBef>
              <a:buNone/>
            </a:pPr>
            <a:r>
              <a:rPr lang="ja-JP" altLang="en-US" dirty="0">
                <a:latin typeface="メイリオ" panose="020B0604030504040204" pitchFamily="50" charset="-128"/>
                <a:ea typeface="メイリオ" panose="020B0604030504040204" pitchFamily="50" charset="-128"/>
              </a:rPr>
              <a:t>　　</a:t>
            </a:r>
            <a:r>
              <a:rPr lang="en-US" altLang="ja-JP" dirty="0">
                <a:solidFill>
                  <a:srgbClr val="0000FF"/>
                </a:solidFill>
                <a:latin typeface="メイリオ" panose="020B0604030504040204" pitchFamily="50" charset="-128"/>
                <a:ea typeface="メイリオ" panose="020B0604030504040204" pitchFamily="50" charset="-128"/>
              </a:rPr>
              <a:t>※</a:t>
            </a:r>
            <a:r>
              <a:rPr lang="ja-JP" altLang="en-US" dirty="0">
                <a:solidFill>
                  <a:srgbClr val="0000FF"/>
                </a:solidFill>
                <a:latin typeface="メイリオ" panose="020B0604030504040204" pitchFamily="50" charset="-128"/>
                <a:ea typeface="メイリオ" panose="020B0604030504040204" pitchFamily="50" charset="-128"/>
              </a:rPr>
              <a:t>ＤＤＦとは「地区財団活動資金」の略称です。</a:t>
            </a:r>
            <a:endParaRPr lang="en-US" altLang="ja-JP" dirty="0">
              <a:solidFill>
                <a:srgbClr val="0000FF"/>
              </a:solidFill>
              <a:latin typeface="メイリオ" panose="020B0604030504040204" pitchFamily="50" charset="-128"/>
              <a:ea typeface="メイリオ" panose="020B0604030504040204" pitchFamily="50" charset="-128"/>
            </a:endParaRPr>
          </a:p>
          <a:p>
            <a:pPr marL="0" indent="0">
              <a:lnSpc>
                <a:spcPct val="100000"/>
              </a:lnSpc>
              <a:spcBef>
                <a:spcPts val="3511"/>
              </a:spcBef>
              <a:buNone/>
            </a:pPr>
            <a:r>
              <a:rPr lang="ja-JP" altLang="en-US" dirty="0">
                <a:solidFill>
                  <a:srgbClr val="0000FF"/>
                </a:solidFill>
                <a:latin typeface="メイリオ" panose="020B0604030504040204" pitchFamily="50" charset="-128"/>
                <a:ea typeface="メイリオ" panose="020B0604030504040204" pitchFamily="50" charset="-128"/>
              </a:rPr>
              <a:t>　　</a:t>
            </a:r>
            <a:r>
              <a:rPr lang="en-US" altLang="ja-JP" dirty="0">
                <a:solidFill>
                  <a:srgbClr val="0000FF"/>
                </a:solidFill>
                <a:latin typeface="メイリオ" panose="020B0604030504040204" pitchFamily="50" charset="-128"/>
                <a:ea typeface="メイリオ" panose="020B0604030504040204" pitchFamily="50" charset="-128"/>
              </a:rPr>
              <a:t>※WF</a:t>
            </a:r>
            <a:r>
              <a:rPr lang="ja-JP" altLang="en-US" dirty="0">
                <a:solidFill>
                  <a:srgbClr val="0000FF"/>
                </a:solidFill>
                <a:latin typeface="メイリオ" panose="020B0604030504040204" pitchFamily="50" charset="-128"/>
                <a:ea typeface="メイリオ" panose="020B0604030504040204" pitchFamily="50" charset="-128"/>
              </a:rPr>
              <a:t>とは「国際財団活動資金」の略称です。</a:t>
            </a:r>
            <a:endParaRPr lang="en-US" altLang="ja-JP" dirty="0">
              <a:solidFill>
                <a:srgbClr val="0000FF"/>
              </a:solidFill>
              <a:latin typeface="メイリオ" panose="020B0604030504040204" pitchFamily="50" charset="-128"/>
              <a:ea typeface="メイリオ" panose="020B0604030504040204" pitchFamily="50" charset="-128"/>
            </a:endParaRPr>
          </a:p>
          <a:p>
            <a:pPr marL="0" indent="0">
              <a:lnSpc>
                <a:spcPct val="100000"/>
              </a:lnSpc>
              <a:spcBef>
                <a:spcPts val="3511"/>
              </a:spcBef>
              <a:buNone/>
            </a:pPr>
            <a:endParaRPr lang="en-US" altLang="ja-JP" sz="3300" dirty="0">
              <a:solidFill>
                <a:srgbClr val="0000FF"/>
              </a:solidFill>
              <a:latin typeface="メイリオ" panose="020B0604030504040204" pitchFamily="50" charset="-128"/>
              <a:ea typeface="メイリオ" panose="020B0604030504040204" pitchFamily="50" charset="-128"/>
            </a:endParaRPr>
          </a:p>
          <a:p>
            <a:pPr marL="0" indent="0">
              <a:lnSpc>
                <a:spcPct val="100000"/>
              </a:lnSpc>
              <a:spcBef>
                <a:spcPts val="2283"/>
              </a:spcBef>
              <a:buNone/>
            </a:pPr>
            <a:endParaRPr lang="en-US" altLang="ja-JP" sz="9265" dirty="0">
              <a:latin typeface="メイリオ" panose="020B0604030504040204" pitchFamily="50" charset="-128"/>
              <a:ea typeface="メイリオ" panose="020B0604030504040204" pitchFamily="50" charset="-128"/>
            </a:endParaRPr>
          </a:p>
          <a:p>
            <a:pPr marL="0" indent="0">
              <a:lnSpc>
                <a:spcPct val="100000"/>
              </a:lnSpc>
              <a:spcBef>
                <a:spcPts val="2283"/>
              </a:spcBef>
              <a:buNone/>
            </a:pPr>
            <a:endParaRPr lang="ja-JP" altLang="en-US" sz="9319" dirty="0">
              <a:latin typeface="メイリオ" panose="020B0604030504040204" pitchFamily="50" charset="-128"/>
              <a:ea typeface="メイリオ" panose="020B0604030504040204" pitchFamily="50" charset="-128"/>
            </a:endParaRPr>
          </a:p>
          <a:p>
            <a:pPr marL="0" indent="0">
              <a:lnSpc>
                <a:spcPct val="100000"/>
              </a:lnSpc>
              <a:buNone/>
            </a:pPr>
            <a:endParaRPr lang="en-US" altLang="ja-JP" sz="3486" dirty="0">
              <a:latin typeface="HGP創英角ﾎﾟｯﾌﾟ体" panose="040B0A00000000000000" pitchFamily="50" charset="-128"/>
              <a:ea typeface="HGP創英角ﾎﾟｯﾌﾟ体" panose="040B0A00000000000000" pitchFamily="50" charset="-128"/>
            </a:endParaRPr>
          </a:p>
        </p:txBody>
      </p:sp>
      <p:sp>
        <p:nvSpPr>
          <p:cNvPr id="8" name="コンテンツ プレースホルダー 2">
            <a:extLst>
              <a:ext uri="{FF2B5EF4-FFF2-40B4-BE49-F238E27FC236}">
                <a16:creationId xmlns:a16="http://schemas.microsoft.com/office/drawing/2014/main" id="{C3ABB7B3-956B-47FD-B83E-8AC6691A692D}"/>
              </a:ext>
            </a:extLst>
          </p:cNvPr>
          <p:cNvSpPr txBox="1">
            <a:spLocks/>
          </p:cNvSpPr>
          <p:nvPr/>
        </p:nvSpPr>
        <p:spPr>
          <a:xfrm>
            <a:off x="705799" y="3274006"/>
            <a:ext cx="8494410" cy="218581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428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9" name="コンテンツ プレースホルダー 2">
            <a:extLst>
              <a:ext uri="{FF2B5EF4-FFF2-40B4-BE49-F238E27FC236}">
                <a16:creationId xmlns:a16="http://schemas.microsoft.com/office/drawing/2014/main" id="{287E5CA8-8774-4108-A166-BDAE0488E480}"/>
              </a:ext>
            </a:extLst>
          </p:cNvPr>
          <p:cNvSpPr txBox="1">
            <a:spLocks/>
          </p:cNvSpPr>
          <p:nvPr/>
        </p:nvSpPr>
        <p:spPr>
          <a:xfrm>
            <a:off x="705799" y="4854131"/>
            <a:ext cx="8494410" cy="742531"/>
          </a:xfrm>
          <a:prstGeom prst="rect">
            <a:avLst/>
          </a:prstGeom>
        </p:spPr>
        <p:txBody>
          <a:bodyPr vert="horz" lIns="72464" tIns="36233" rIns="72464" bIns="3623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724568">
              <a:lnSpc>
                <a:spcPct val="100000"/>
              </a:lnSpc>
              <a:spcBef>
                <a:spcPts val="791"/>
              </a:spcBef>
              <a:buNone/>
            </a:pPr>
            <a:endParaRPr lang="en-US" altLang="ja-JP" sz="3486" dirty="0">
              <a:solidFill>
                <a:prstClr val="black"/>
              </a:solidFill>
              <a:latin typeface="HGP創英角ﾎﾟｯﾌﾟ体" panose="040B0A00000000000000" pitchFamily="50" charset="-128"/>
              <a:ea typeface="HGP創英角ﾎﾟｯﾌﾟ体" panose="040B0A00000000000000" pitchFamily="50" charset="-128"/>
            </a:endParaRPr>
          </a:p>
        </p:txBody>
      </p:sp>
      <p:pic>
        <p:nvPicPr>
          <p:cNvPr id="3" name="図 2">
            <a:extLst>
              <a:ext uri="{FF2B5EF4-FFF2-40B4-BE49-F238E27FC236}">
                <a16:creationId xmlns:a16="http://schemas.microsoft.com/office/drawing/2014/main" id="{92F25E9B-0E56-4F70-B587-D5A3D3C0B0FD}"/>
              </a:ext>
            </a:extLst>
          </p:cNvPr>
          <p:cNvPicPr>
            <a:picLocks noChangeAspect="1"/>
          </p:cNvPicPr>
          <p:nvPr/>
        </p:nvPicPr>
        <p:blipFill>
          <a:blip r:embed="rId3"/>
          <a:stretch>
            <a:fillRect/>
          </a:stretch>
        </p:blipFill>
        <p:spPr>
          <a:xfrm>
            <a:off x="8391683" y="6115443"/>
            <a:ext cx="1420491" cy="542591"/>
          </a:xfrm>
          <a:prstGeom prst="rect">
            <a:avLst/>
          </a:prstGeom>
        </p:spPr>
      </p:pic>
    </p:spTree>
    <p:extLst>
      <p:ext uri="{BB962C8B-B14F-4D97-AF65-F5344CB8AC3E}">
        <p14:creationId xmlns:p14="http://schemas.microsoft.com/office/powerpoint/2010/main" val="330942226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3CD65D-61A5-43C9-A837-6EC73C7DA8AB}">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16c05727-aa75-4e4a-9b5f-8a80a1165891"/>
    <ds:schemaRef ds:uri="71af3243-3dd4-4a8d-8c0d-dd76da1f02a5"/>
    <ds:schemaRef ds:uri="http://www.w3.org/XML/1998/namespace"/>
    <ds:schemaRef ds:uri="http://purl.org/dc/terms/"/>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27830</TotalTime>
  <Words>2141</Words>
  <Application>Microsoft Office PowerPoint</Application>
  <PresentationFormat>A4 210 x 297 mm</PresentationFormat>
  <Paragraphs>326</Paragraphs>
  <Slides>23</Slides>
  <Notes>22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23</vt:i4>
      </vt:variant>
    </vt:vector>
  </HeadingPairs>
  <TitlesOfParts>
    <vt:vector size="33" baseType="lpstr">
      <vt:lpstr>HGP創英角ﾎﾟｯﾌﾟ体</vt:lpstr>
      <vt:lpstr>HG丸ｺﾞｼｯｸM-PRO</vt:lpstr>
      <vt:lpstr>Meiryo UI</vt:lpstr>
      <vt:lpstr>ＭＳ Ｐ明朝</vt:lpstr>
      <vt:lpstr>メイリオ</vt:lpstr>
      <vt:lpstr>Arial</vt:lpstr>
      <vt:lpstr>Calibri</vt:lpstr>
      <vt:lpstr>Calibri Light</vt:lpstr>
      <vt:lpstr>Open Sans</vt:lpstr>
      <vt:lpstr>Office テーマ</vt:lpstr>
      <vt:lpstr>グローバル補助金の申請</vt:lpstr>
      <vt:lpstr>ロータリー財団の使命</vt:lpstr>
      <vt:lpstr>グローバル補助金の概要（GG）</vt:lpstr>
      <vt:lpstr>７つの重点分野（おさらい）</vt:lpstr>
      <vt:lpstr>グローバル補助金の使用条件</vt:lpstr>
      <vt:lpstr>グローバル補助金の使用条件</vt:lpstr>
      <vt:lpstr>グローバル補助金の要件</vt:lpstr>
      <vt:lpstr>申請時期</vt:lpstr>
      <vt:lpstr>グローバル補助金申請</vt:lpstr>
      <vt:lpstr>グローバル補助金申請　資金計算表</vt:lpstr>
      <vt:lpstr>申請</vt:lpstr>
      <vt:lpstr>申請手順</vt:lpstr>
      <vt:lpstr>申請手順</vt:lpstr>
      <vt:lpstr>申請手順</vt:lpstr>
      <vt:lpstr>申請手順</vt:lpstr>
      <vt:lpstr>申請手順</vt:lpstr>
      <vt:lpstr>申請手順</vt:lpstr>
      <vt:lpstr>申請手順</vt:lpstr>
      <vt:lpstr>申請手順</vt:lpstr>
      <vt:lpstr>申請手順</vt:lpstr>
      <vt:lpstr>申請手順</vt:lpstr>
      <vt:lpstr>申請フローチャート</vt:lpstr>
      <vt:lpstr>以上、グローバル補助金の申請について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カイゾラ  　特別支援学校</dc:title>
  <dc:creator>株式会社 リメイク</dc:creator>
  <cp:lastModifiedBy>洋一 栗原</cp:lastModifiedBy>
  <cp:revision>215</cp:revision>
  <cp:lastPrinted>2022-04-07T04:09:08Z</cp:lastPrinted>
  <dcterms:created xsi:type="dcterms:W3CDTF">2022-04-07T04:01:48Z</dcterms:created>
  <dcterms:modified xsi:type="dcterms:W3CDTF">2024-02-03T02:03:23Z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