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23085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91893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21280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3174449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212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107948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477292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63066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92165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46351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99495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46243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196375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136781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13963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DA0BF0-E471-47F8-9195-AE0C2AD51E59}" type="datetimeFigureOut">
              <a:rPr kumimoji="1" lang="ja-JP" altLang="en-US" smtClean="0"/>
              <a:t>2024/1/30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33283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DA0BF0-E471-47F8-9195-AE0C2AD51E59}" type="datetimeFigureOut">
              <a:rPr kumimoji="1" lang="ja-JP" altLang="en-US" smtClean="0"/>
              <a:t>2024/1/30</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2825E3C-2515-44DC-B0A3-6DF1430B45B4}" type="slidenum">
              <a:rPr kumimoji="1" lang="ja-JP" altLang="en-US" smtClean="0"/>
              <a:t>‹#›</a:t>
            </a:fld>
            <a:endParaRPr kumimoji="1" lang="ja-JP" altLang="en-US"/>
          </a:p>
        </p:txBody>
      </p:sp>
    </p:spTree>
    <p:extLst>
      <p:ext uri="{BB962C8B-B14F-4D97-AF65-F5344CB8AC3E}">
        <p14:creationId xmlns:p14="http://schemas.microsoft.com/office/powerpoint/2010/main" val="2577789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4F3F1B-A4DC-D90D-4BA7-7534E02D9E64}"/>
              </a:ext>
            </a:extLst>
          </p:cNvPr>
          <p:cNvSpPr>
            <a:spLocks noGrp="1"/>
          </p:cNvSpPr>
          <p:nvPr>
            <p:ph type="ctrTitle"/>
          </p:nvPr>
        </p:nvSpPr>
        <p:spPr>
          <a:xfrm>
            <a:off x="722064" y="708049"/>
            <a:ext cx="7766936" cy="1646302"/>
          </a:xfrm>
        </p:spPr>
        <p:txBody>
          <a:bodyPr/>
          <a:lstStyle/>
          <a:p>
            <a:r>
              <a:rPr lang="ja-JP" altLang="en-US" dirty="0"/>
              <a:t>地区補助金を活用した</a:t>
            </a:r>
            <a:br>
              <a:rPr lang="en-US" altLang="ja-JP" dirty="0"/>
            </a:br>
            <a:r>
              <a:rPr lang="ja-JP" altLang="en-US" dirty="0"/>
              <a:t>プロジェクト例</a:t>
            </a:r>
            <a:endParaRPr kumimoji="1" lang="ja-JP" altLang="en-US" dirty="0"/>
          </a:p>
        </p:txBody>
      </p:sp>
      <p:sp>
        <p:nvSpPr>
          <p:cNvPr id="3" name="字幕 2">
            <a:extLst>
              <a:ext uri="{FF2B5EF4-FFF2-40B4-BE49-F238E27FC236}">
                <a16:creationId xmlns:a16="http://schemas.microsoft.com/office/drawing/2014/main" id="{82FD2F29-B821-385B-E124-204862B6948C}"/>
              </a:ext>
            </a:extLst>
          </p:cNvPr>
          <p:cNvSpPr>
            <a:spLocks noGrp="1"/>
          </p:cNvSpPr>
          <p:nvPr>
            <p:ph type="subTitle" idx="1"/>
          </p:nvPr>
        </p:nvSpPr>
        <p:spPr>
          <a:xfrm>
            <a:off x="722064" y="3039020"/>
            <a:ext cx="7766936" cy="779959"/>
          </a:xfrm>
        </p:spPr>
        <p:txBody>
          <a:bodyPr>
            <a:normAutofit lnSpcReduction="10000"/>
          </a:bodyPr>
          <a:lstStyle/>
          <a:p>
            <a:r>
              <a:rPr kumimoji="1" lang="ja-JP" altLang="en-US" sz="4800" dirty="0">
                <a:solidFill>
                  <a:srgbClr val="00B0F0"/>
                </a:solidFill>
              </a:rPr>
              <a:t>第</a:t>
            </a:r>
            <a:r>
              <a:rPr kumimoji="1" lang="en-US" altLang="ja-JP" sz="4800" dirty="0">
                <a:solidFill>
                  <a:srgbClr val="00B0F0"/>
                </a:solidFill>
              </a:rPr>
              <a:t>25</a:t>
            </a:r>
            <a:r>
              <a:rPr kumimoji="1" lang="ja-JP" altLang="en-US" sz="4800" dirty="0">
                <a:solidFill>
                  <a:srgbClr val="00B0F0"/>
                </a:solidFill>
              </a:rPr>
              <a:t>回アートフレンズ展</a:t>
            </a:r>
            <a:endParaRPr kumimoji="1" lang="en-US" altLang="ja-JP" sz="4800" dirty="0">
              <a:solidFill>
                <a:srgbClr val="00B0F0"/>
              </a:solidFill>
            </a:endParaRPr>
          </a:p>
        </p:txBody>
      </p:sp>
      <p:sp>
        <p:nvSpPr>
          <p:cNvPr id="4" name="テキスト ボックス 3">
            <a:extLst>
              <a:ext uri="{FF2B5EF4-FFF2-40B4-BE49-F238E27FC236}">
                <a16:creationId xmlns:a16="http://schemas.microsoft.com/office/drawing/2014/main" id="{38936F25-423D-B68F-4E84-618FF8D5451F}"/>
              </a:ext>
            </a:extLst>
          </p:cNvPr>
          <p:cNvSpPr txBox="1"/>
          <p:nvPr/>
        </p:nvSpPr>
        <p:spPr>
          <a:xfrm>
            <a:off x="5528558" y="4874645"/>
            <a:ext cx="4055390" cy="830997"/>
          </a:xfrm>
          <a:prstGeom prst="rect">
            <a:avLst/>
          </a:prstGeom>
          <a:noFill/>
        </p:spPr>
        <p:txBody>
          <a:bodyPr wrap="square" rtlCol="0">
            <a:spAutoFit/>
          </a:bodyPr>
          <a:lstStyle/>
          <a:p>
            <a:r>
              <a:rPr kumimoji="1" lang="ja-JP" altLang="en-US" sz="2400" dirty="0">
                <a:solidFill>
                  <a:srgbClr val="00B0F0"/>
                </a:solidFill>
              </a:rPr>
              <a:t>千葉幕張ロータリークラブ</a:t>
            </a:r>
            <a:endParaRPr kumimoji="1" lang="en-US" altLang="ja-JP" sz="2400" dirty="0">
              <a:solidFill>
                <a:srgbClr val="00B0F0"/>
              </a:solidFill>
            </a:endParaRPr>
          </a:p>
          <a:p>
            <a:r>
              <a:rPr kumimoji="1" lang="ja-JP" altLang="en-US" sz="2400" dirty="0">
                <a:solidFill>
                  <a:srgbClr val="00B0F0"/>
                </a:solidFill>
              </a:rPr>
              <a:t>　　　　　　　　永野知英</a:t>
            </a:r>
            <a:endParaRPr kumimoji="1" lang="en-US" altLang="ja-JP" sz="2400" dirty="0">
              <a:solidFill>
                <a:srgbClr val="00B0F0"/>
              </a:solidFill>
            </a:endParaRPr>
          </a:p>
        </p:txBody>
      </p:sp>
    </p:spTree>
    <p:extLst>
      <p:ext uri="{BB962C8B-B14F-4D97-AF65-F5344CB8AC3E}">
        <p14:creationId xmlns:p14="http://schemas.microsoft.com/office/powerpoint/2010/main" val="421150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1DC9C28-C09A-364F-6891-6B6FE8A1DA82}"/>
              </a:ext>
            </a:extLst>
          </p:cNvPr>
          <p:cNvSpPr txBox="1"/>
          <p:nvPr/>
        </p:nvSpPr>
        <p:spPr>
          <a:xfrm>
            <a:off x="232915" y="483080"/>
            <a:ext cx="6426677" cy="461665"/>
          </a:xfrm>
          <a:prstGeom prst="rect">
            <a:avLst/>
          </a:prstGeom>
          <a:noFill/>
        </p:spPr>
        <p:txBody>
          <a:bodyPr wrap="square" rtlCol="0">
            <a:spAutoFit/>
          </a:bodyPr>
          <a:lstStyle/>
          <a:p>
            <a:r>
              <a:rPr kumimoji="1" lang="en-US" altLang="ja-JP" sz="2400" dirty="0"/>
              <a:t>2023-24</a:t>
            </a:r>
            <a:r>
              <a:rPr kumimoji="1" lang="ja-JP" altLang="en-US" sz="2400" dirty="0"/>
              <a:t>年度地区補助金申請プロジェクト</a:t>
            </a:r>
          </a:p>
        </p:txBody>
      </p:sp>
      <p:sp>
        <p:nvSpPr>
          <p:cNvPr id="6" name="テキスト ボックス 5">
            <a:extLst>
              <a:ext uri="{FF2B5EF4-FFF2-40B4-BE49-F238E27FC236}">
                <a16:creationId xmlns:a16="http://schemas.microsoft.com/office/drawing/2014/main" id="{024F7A99-3596-3078-BFCE-2C09CADE1751}"/>
              </a:ext>
            </a:extLst>
          </p:cNvPr>
          <p:cNvSpPr txBox="1"/>
          <p:nvPr/>
        </p:nvSpPr>
        <p:spPr>
          <a:xfrm>
            <a:off x="414067" y="1310083"/>
            <a:ext cx="6098874" cy="1296000"/>
          </a:xfrm>
          <a:prstGeom prst="rect">
            <a:avLst/>
          </a:prstGeom>
          <a:noFill/>
        </p:spPr>
        <p:txBody>
          <a:bodyPr wrap="square" spcCol="216000" rtlCol="0">
            <a:spAutoFit/>
          </a:bodyPr>
          <a:lstStyle/>
          <a:p>
            <a:r>
              <a:rPr kumimoji="1" lang="ja-JP" altLang="en-US" dirty="0"/>
              <a:t>千葉幕張ロータリークラブでは、</a:t>
            </a:r>
            <a:r>
              <a:rPr kumimoji="1" lang="en-US" altLang="ja-JP" dirty="0"/>
              <a:t>2000</a:t>
            </a:r>
            <a:r>
              <a:rPr kumimoji="1" lang="ja-JP" altLang="en-US" dirty="0"/>
              <a:t>年を第１回とした</a:t>
            </a:r>
            <a:endParaRPr kumimoji="1" lang="en-US" altLang="ja-JP" dirty="0"/>
          </a:p>
          <a:p>
            <a:r>
              <a:rPr kumimoji="1" lang="en-US" altLang="ja-JP" dirty="0">
                <a:solidFill>
                  <a:srgbClr val="FF0000"/>
                </a:solidFill>
              </a:rPr>
              <a:t>『</a:t>
            </a:r>
            <a:r>
              <a:rPr kumimoji="1" lang="ja-JP" altLang="en-US" dirty="0">
                <a:solidFill>
                  <a:srgbClr val="FF0000"/>
                </a:solidFill>
              </a:rPr>
              <a:t>なんらかの障害を持ちながらアートする人たち</a:t>
            </a:r>
            <a:r>
              <a:rPr kumimoji="1" lang="en-US" altLang="ja-JP" dirty="0">
                <a:solidFill>
                  <a:srgbClr val="FF0000"/>
                </a:solidFill>
              </a:rPr>
              <a:t>』</a:t>
            </a:r>
          </a:p>
          <a:p>
            <a:r>
              <a:rPr kumimoji="1" lang="ja-JP" altLang="en-US" dirty="0"/>
              <a:t>というテーマの</a:t>
            </a:r>
            <a:r>
              <a:rPr kumimoji="1" lang="ja-JP" altLang="en-US" sz="2400" dirty="0"/>
              <a:t>美術展</a:t>
            </a:r>
            <a:r>
              <a:rPr kumimoji="1" lang="ja-JP" altLang="en-US" dirty="0"/>
              <a:t>を継続して開催しております。</a:t>
            </a:r>
            <a:endParaRPr kumimoji="1" lang="en-US" altLang="ja-JP" dirty="0"/>
          </a:p>
          <a:p>
            <a:r>
              <a:rPr kumimoji="1" lang="ja-JP" altLang="en-US" dirty="0"/>
              <a:t>今年度は第２５回の開催になります。</a:t>
            </a:r>
          </a:p>
        </p:txBody>
      </p:sp>
      <p:sp>
        <p:nvSpPr>
          <p:cNvPr id="7" name="テキスト ボックス 6">
            <a:extLst>
              <a:ext uri="{FF2B5EF4-FFF2-40B4-BE49-F238E27FC236}">
                <a16:creationId xmlns:a16="http://schemas.microsoft.com/office/drawing/2014/main" id="{1B3F6007-AB21-F28A-1921-69A6310CC850}"/>
              </a:ext>
            </a:extLst>
          </p:cNvPr>
          <p:cNvSpPr txBox="1"/>
          <p:nvPr/>
        </p:nvSpPr>
        <p:spPr>
          <a:xfrm>
            <a:off x="414067" y="3148091"/>
            <a:ext cx="8134707" cy="646331"/>
          </a:xfrm>
          <a:prstGeom prst="rect">
            <a:avLst/>
          </a:prstGeom>
          <a:noFill/>
        </p:spPr>
        <p:txBody>
          <a:bodyPr wrap="square" rtlCol="0">
            <a:spAutoFit/>
          </a:bodyPr>
          <a:lstStyle/>
          <a:p>
            <a:r>
              <a:rPr kumimoji="1" lang="ja-JP" altLang="en-US" dirty="0"/>
              <a:t>地区補助金の申請は前回</a:t>
            </a:r>
            <a:r>
              <a:rPr kumimoji="1" lang="en-US" altLang="ja-JP" dirty="0"/>
              <a:t>2013-14</a:t>
            </a:r>
            <a:r>
              <a:rPr kumimoji="1" lang="ja-JP" altLang="en-US" dirty="0"/>
              <a:t>年度に開催した、第１５回アートフレンズ展で活用させて頂き、今回は２度目の申請になります。</a:t>
            </a:r>
          </a:p>
        </p:txBody>
      </p:sp>
      <p:graphicFrame>
        <p:nvGraphicFramePr>
          <p:cNvPr id="16" name="オブジェクト 15">
            <a:extLst>
              <a:ext uri="{FF2B5EF4-FFF2-40B4-BE49-F238E27FC236}">
                <a16:creationId xmlns:a16="http://schemas.microsoft.com/office/drawing/2014/main" id="{506E0F09-DA5F-256F-8607-2B0CD7B2F9AB}"/>
              </a:ext>
            </a:extLst>
          </p:cNvPr>
          <p:cNvGraphicFramePr>
            <a:graphicFrameLocks noChangeAspect="1"/>
          </p:cNvGraphicFramePr>
          <p:nvPr>
            <p:extLst>
              <p:ext uri="{D42A27DB-BD31-4B8C-83A1-F6EECF244321}">
                <p14:modId xmlns:p14="http://schemas.microsoft.com/office/powerpoint/2010/main" val="2048556278"/>
              </p:ext>
            </p:extLst>
          </p:nvPr>
        </p:nvGraphicFramePr>
        <p:xfrm>
          <a:off x="8893834" y="215662"/>
          <a:ext cx="2364449" cy="3341558"/>
        </p:xfrm>
        <a:graphic>
          <a:graphicData uri="http://schemas.openxmlformats.org/presentationml/2006/ole">
            <mc:AlternateContent xmlns:mc="http://schemas.openxmlformats.org/markup-compatibility/2006">
              <mc:Choice xmlns:v="urn:schemas-microsoft-com:vml" Requires="v">
                <p:oleObj name="Acrobat Document" r:id="rId2" imgW="5667128" imgH="8010240" progId="AcroExch.Document.DC">
                  <p:embed/>
                </p:oleObj>
              </mc:Choice>
              <mc:Fallback>
                <p:oleObj name="Acrobat Document" r:id="rId2" imgW="5667128" imgH="8010240" progId="AcroExch.Document.DC">
                  <p:embed/>
                  <p:pic>
                    <p:nvPicPr>
                      <p:cNvPr id="0" name=""/>
                      <p:cNvPicPr/>
                      <p:nvPr/>
                    </p:nvPicPr>
                    <p:blipFill>
                      <a:blip r:embed="rId3"/>
                      <a:stretch>
                        <a:fillRect/>
                      </a:stretch>
                    </p:blipFill>
                    <p:spPr>
                      <a:xfrm>
                        <a:off x="8893834" y="215662"/>
                        <a:ext cx="2364449" cy="3341558"/>
                      </a:xfrm>
                      <a:prstGeom prst="rect">
                        <a:avLst/>
                      </a:prstGeom>
                    </p:spPr>
                  </p:pic>
                </p:oleObj>
              </mc:Fallback>
            </mc:AlternateContent>
          </a:graphicData>
        </a:graphic>
      </p:graphicFrame>
      <p:graphicFrame>
        <p:nvGraphicFramePr>
          <p:cNvPr id="17" name="オブジェクト 16">
            <a:extLst>
              <a:ext uri="{FF2B5EF4-FFF2-40B4-BE49-F238E27FC236}">
                <a16:creationId xmlns:a16="http://schemas.microsoft.com/office/drawing/2014/main" id="{16980CDE-0D9C-0BC5-8552-06B1FCB23C30}"/>
              </a:ext>
            </a:extLst>
          </p:cNvPr>
          <p:cNvGraphicFramePr>
            <a:graphicFrameLocks noChangeAspect="1"/>
          </p:cNvGraphicFramePr>
          <p:nvPr>
            <p:extLst>
              <p:ext uri="{D42A27DB-BD31-4B8C-83A1-F6EECF244321}">
                <p14:modId xmlns:p14="http://schemas.microsoft.com/office/powerpoint/2010/main" val="666160134"/>
              </p:ext>
            </p:extLst>
          </p:nvPr>
        </p:nvGraphicFramePr>
        <p:xfrm>
          <a:off x="9584278" y="3722803"/>
          <a:ext cx="2164899" cy="3059546"/>
        </p:xfrm>
        <a:graphic>
          <a:graphicData uri="http://schemas.openxmlformats.org/presentationml/2006/ole">
            <mc:AlternateContent xmlns:mc="http://schemas.openxmlformats.org/markup-compatibility/2006">
              <mc:Choice xmlns:v="urn:schemas-microsoft-com:vml" Requires="v">
                <p:oleObj name="Acrobat Document" r:id="rId4" imgW="5667128" imgH="8010240" progId="AcroExch.Document.DC">
                  <p:embed/>
                </p:oleObj>
              </mc:Choice>
              <mc:Fallback>
                <p:oleObj name="Acrobat Document" r:id="rId4" imgW="5667128" imgH="8010240" progId="AcroExch.Document.DC">
                  <p:embed/>
                  <p:pic>
                    <p:nvPicPr>
                      <p:cNvPr id="0" name=""/>
                      <p:cNvPicPr/>
                      <p:nvPr/>
                    </p:nvPicPr>
                    <p:blipFill>
                      <a:blip r:embed="rId5"/>
                      <a:stretch>
                        <a:fillRect/>
                      </a:stretch>
                    </p:blipFill>
                    <p:spPr>
                      <a:xfrm>
                        <a:off x="9584278" y="3722803"/>
                        <a:ext cx="2164899" cy="3059546"/>
                      </a:xfrm>
                      <a:prstGeom prst="rect">
                        <a:avLst/>
                      </a:prstGeom>
                    </p:spPr>
                  </p:pic>
                </p:oleObj>
              </mc:Fallback>
            </mc:AlternateContent>
          </a:graphicData>
        </a:graphic>
      </p:graphicFrame>
      <p:sp>
        <p:nvSpPr>
          <p:cNvPr id="18" name="テキスト ボックス 17">
            <a:extLst>
              <a:ext uri="{FF2B5EF4-FFF2-40B4-BE49-F238E27FC236}">
                <a16:creationId xmlns:a16="http://schemas.microsoft.com/office/drawing/2014/main" id="{25797E8A-AFA4-AD97-80E2-BA7A98C9973E}"/>
              </a:ext>
            </a:extLst>
          </p:cNvPr>
          <p:cNvSpPr txBox="1"/>
          <p:nvPr/>
        </p:nvSpPr>
        <p:spPr>
          <a:xfrm>
            <a:off x="414068" y="4652411"/>
            <a:ext cx="8134707" cy="1200329"/>
          </a:xfrm>
          <a:prstGeom prst="rect">
            <a:avLst/>
          </a:prstGeom>
          <a:noFill/>
        </p:spPr>
        <p:txBody>
          <a:bodyPr wrap="square" rtlCol="0">
            <a:spAutoFit/>
          </a:bodyPr>
          <a:lstStyle/>
          <a:p>
            <a:r>
              <a:rPr kumimoji="1" lang="ja-JP" altLang="en-US" dirty="0"/>
              <a:t>コロナ過の影響で</a:t>
            </a:r>
            <a:r>
              <a:rPr kumimoji="1" lang="en-US" altLang="ja-JP" dirty="0"/>
              <a:t>2019-20</a:t>
            </a:r>
            <a:r>
              <a:rPr kumimoji="1" lang="ja-JP" altLang="en-US" dirty="0"/>
              <a:t>年度（第２１回）、</a:t>
            </a:r>
            <a:r>
              <a:rPr kumimoji="1" lang="en-US" altLang="ja-JP" dirty="0"/>
              <a:t>2020-21</a:t>
            </a:r>
            <a:r>
              <a:rPr kumimoji="1" lang="ja-JP" altLang="en-US" dirty="0"/>
              <a:t>年度（第２２回）は</a:t>
            </a:r>
            <a:endParaRPr kumimoji="1" lang="en-US" altLang="ja-JP" dirty="0"/>
          </a:p>
          <a:p>
            <a:r>
              <a:rPr kumimoji="1" lang="ja-JP" altLang="en-US" dirty="0"/>
              <a:t>開催することが出来ませんでしたが、</a:t>
            </a:r>
            <a:r>
              <a:rPr kumimoji="1" lang="en-US" altLang="ja-JP" dirty="0"/>
              <a:t>2021-22</a:t>
            </a:r>
            <a:r>
              <a:rPr kumimoji="1" lang="ja-JP" altLang="en-US" dirty="0"/>
              <a:t>年度（第２３回）からは、</a:t>
            </a:r>
            <a:endParaRPr kumimoji="1" lang="en-US" altLang="ja-JP" dirty="0"/>
          </a:p>
          <a:p>
            <a:r>
              <a:rPr kumimoji="1" lang="ja-JP" altLang="en-US" dirty="0"/>
              <a:t>感染対策に留意したうえで、少々規模を縮小しながら再開をし、今回が</a:t>
            </a:r>
            <a:endParaRPr kumimoji="1" lang="en-US" altLang="ja-JP" dirty="0"/>
          </a:p>
          <a:p>
            <a:r>
              <a:rPr kumimoji="1" lang="ja-JP" altLang="en-US" dirty="0"/>
              <a:t>再開後３回目の開催となります。</a:t>
            </a:r>
          </a:p>
        </p:txBody>
      </p:sp>
    </p:spTree>
    <p:extLst>
      <p:ext uri="{BB962C8B-B14F-4D97-AF65-F5344CB8AC3E}">
        <p14:creationId xmlns:p14="http://schemas.microsoft.com/office/powerpoint/2010/main" val="86699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75348-21F7-42C6-E737-89FC784889BC}"/>
              </a:ext>
            </a:extLst>
          </p:cNvPr>
          <p:cNvSpPr>
            <a:spLocks noGrp="1"/>
          </p:cNvSpPr>
          <p:nvPr>
            <p:ph type="title"/>
          </p:nvPr>
        </p:nvSpPr>
        <p:spPr>
          <a:xfrm>
            <a:off x="677333" y="397164"/>
            <a:ext cx="5335539" cy="646545"/>
          </a:xfrm>
        </p:spPr>
        <p:txBody>
          <a:bodyPr>
            <a:normAutofit fontScale="90000"/>
          </a:bodyPr>
          <a:lstStyle/>
          <a:p>
            <a:r>
              <a:rPr lang="ja-JP" altLang="en-US" dirty="0"/>
              <a:t>アートフレンズ展開催規模</a:t>
            </a:r>
            <a:endParaRPr kumimoji="1" lang="ja-JP" altLang="en-US" dirty="0"/>
          </a:p>
        </p:txBody>
      </p:sp>
      <p:sp>
        <p:nvSpPr>
          <p:cNvPr id="4" name="テキスト ボックス 3">
            <a:extLst>
              <a:ext uri="{FF2B5EF4-FFF2-40B4-BE49-F238E27FC236}">
                <a16:creationId xmlns:a16="http://schemas.microsoft.com/office/drawing/2014/main" id="{2413115C-36FE-9F94-FD85-387FBCD24F29}"/>
              </a:ext>
            </a:extLst>
          </p:cNvPr>
          <p:cNvSpPr txBox="1"/>
          <p:nvPr/>
        </p:nvSpPr>
        <p:spPr>
          <a:xfrm>
            <a:off x="677333" y="1043709"/>
            <a:ext cx="7635393" cy="535531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開催規模</a:t>
            </a:r>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solidFill>
                  <a:srgbClr val="92D050"/>
                </a:solidFill>
                <a:latin typeface="ＭＳ ゴシック" panose="020B0609070205080204" pitchFamily="49" charset="-128"/>
                <a:ea typeface="ＭＳ ゴシック" panose="020B0609070205080204" pitchFamily="49" charset="-128"/>
              </a:rPr>
              <a:t>2018-19</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20</a:t>
            </a:r>
            <a:r>
              <a:rPr kumimoji="1" lang="ja-JP" altLang="en-US" dirty="0">
                <a:solidFill>
                  <a:srgbClr val="92D050"/>
                </a:solidFill>
                <a:latin typeface="ＭＳ ゴシック" panose="020B0609070205080204" pitchFamily="49" charset="-128"/>
                <a:ea typeface="ＭＳ ゴシック" panose="020B0609070205080204" pitchFamily="49" charset="-128"/>
              </a:rPr>
              <a:t>回）コロナ過前</a:t>
            </a:r>
            <a:endParaRPr kumimoji="1" lang="en-US" altLang="ja-JP" dirty="0">
              <a:solidFill>
                <a:srgbClr val="92D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 品 数・・・４０８作品</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出品者数・・・３０３名（３９団体）</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来場者数・・・約１２００名</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solidFill>
                  <a:srgbClr val="92D050"/>
                </a:solidFill>
                <a:latin typeface="ＭＳ ゴシック" panose="020B0609070205080204" pitchFamily="49" charset="-128"/>
                <a:ea typeface="ＭＳ ゴシック" panose="020B0609070205080204" pitchFamily="49" charset="-128"/>
              </a:rPr>
              <a:t>2019-20</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21</a:t>
            </a:r>
            <a:r>
              <a:rPr kumimoji="1" lang="ja-JP" altLang="en-US" dirty="0">
                <a:solidFill>
                  <a:srgbClr val="92D050"/>
                </a:solidFill>
                <a:latin typeface="ＭＳ ゴシック" panose="020B0609070205080204" pitchFamily="49" charset="-128"/>
                <a:ea typeface="ＭＳ ゴシック" panose="020B0609070205080204" pitchFamily="49" charset="-128"/>
              </a:rPr>
              <a:t>回）</a:t>
            </a:r>
            <a:r>
              <a:rPr kumimoji="1" lang="en-US" altLang="ja-JP" dirty="0">
                <a:solidFill>
                  <a:srgbClr val="92D050"/>
                </a:solidFill>
                <a:latin typeface="ＭＳ ゴシック" panose="020B0609070205080204" pitchFamily="49" charset="-128"/>
                <a:ea typeface="ＭＳ ゴシック" panose="020B0609070205080204" pitchFamily="49" charset="-128"/>
              </a:rPr>
              <a:t>2020-21</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22</a:t>
            </a:r>
            <a:r>
              <a:rPr kumimoji="1" lang="ja-JP" altLang="en-US" dirty="0">
                <a:solidFill>
                  <a:srgbClr val="92D050"/>
                </a:solidFill>
                <a:latin typeface="ＭＳ ゴシック" panose="020B0609070205080204" pitchFamily="49" charset="-128"/>
                <a:ea typeface="ＭＳ ゴシック" panose="020B0609070205080204" pitchFamily="49" charset="-128"/>
              </a:rPr>
              <a:t>回）コロナ過により中止</a:t>
            </a:r>
            <a:endParaRPr kumimoji="1" lang="en-US" altLang="ja-JP" dirty="0">
              <a:solidFill>
                <a:srgbClr val="92D050"/>
              </a:solidFill>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solidFill>
                  <a:srgbClr val="92D050"/>
                </a:solidFill>
                <a:latin typeface="ＭＳ ゴシック" panose="020B0609070205080204" pitchFamily="49" charset="-128"/>
                <a:ea typeface="ＭＳ ゴシック" panose="020B0609070205080204" pitchFamily="49" charset="-128"/>
              </a:rPr>
              <a:t>2021-22</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23</a:t>
            </a:r>
            <a:r>
              <a:rPr kumimoji="1" lang="ja-JP" altLang="en-US" dirty="0">
                <a:solidFill>
                  <a:srgbClr val="92D050"/>
                </a:solidFill>
                <a:latin typeface="ＭＳ ゴシック" panose="020B0609070205080204" pitchFamily="49" charset="-128"/>
                <a:ea typeface="ＭＳ ゴシック" panose="020B0609070205080204" pitchFamily="49" charset="-128"/>
              </a:rPr>
              <a:t>回）コロナ過後再開</a:t>
            </a:r>
            <a:r>
              <a:rPr kumimoji="1" lang="en-US" altLang="ja-JP" dirty="0">
                <a:solidFill>
                  <a:srgbClr val="92D050"/>
                </a:solidFill>
                <a:latin typeface="ＭＳ ゴシック" panose="020B0609070205080204" pitchFamily="49" charset="-128"/>
                <a:ea typeface="ＭＳ ゴシック" panose="020B0609070205080204" pitchFamily="49" charset="-128"/>
              </a:rPr>
              <a:t>1</a:t>
            </a:r>
            <a:r>
              <a:rPr kumimoji="1" lang="ja-JP" altLang="en-US" dirty="0">
                <a:solidFill>
                  <a:srgbClr val="92D050"/>
                </a:solidFill>
                <a:latin typeface="ＭＳ ゴシック" panose="020B0609070205080204" pitchFamily="49" charset="-128"/>
                <a:ea typeface="ＭＳ ゴシック" panose="020B0609070205080204" pitchFamily="49" charset="-128"/>
              </a:rPr>
              <a:t>回目</a:t>
            </a:r>
            <a:endParaRPr kumimoji="1" lang="en-US" altLang="ja-JP" dirty="0">
              <a:solidFill>
                <a:srgbClr val="92D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 品 数・・・２７７作品</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出品者数・・・１６９名（１９団体）</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来場者数・・・約８００名</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solidFill>
                  <a:srgbClr val="92D050"/>
                </a:solidFill>
                <a:latin typeface="ＭＳ ゴシック" panose="020B0609070205080204" pitchFamily="49" charset="-128"/>
                <a:ea typeface="ＭＳ ゴシック" panose="020B0609070205080204" pitchFamily="49" charset="-128"/>
              </a:rPr>
              <a:t>2022-23</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24</a:t>
            </a:r>
            <a:r>
              <a:rPr kumimoji="1" lang="ja-JP" altLang="en-US" dirty="0">
                <a:solidFill>
                  <a:srgbClr val="92D050"/>
                </a:solidFill>
                <a:latin typeface="ＭＳ ゴシック" panose="020B0609070205080204" pitchFamily="49" charset="-128"/>
                <a:ea typeface="ＭＳ ゴシック" panose="020B0609070205080204" pitchFamily="49" charset="-128"/>
              </a:rPr>
              <a:t>回）</a:t>
            </a:r>
            <a:endParaRPr kumimoji="1" lang="en-US" altLang="ja-JP" dirty="0">
              <a:solidFill>
                <a:srgbClr val="92D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 品 数・・・３２５作品</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出品者数・・・２６０名（２８団体）</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来場者数・・・約９００名</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solidFill>
                  <a:srgbClr val="92D050"/>
                </a:solidFill>
                <a:latin typeface="ＭＳ ゴシック" panose="020B0609070205080204" pitchFamily="49" charset="-128"/>
                <a:ea typeface="ＭＳ ゴシック" panose="020B0609070205080204" pitchFamily="49" charset="-128"/>
              </a:rPr>
              <a:t>2023-24</a:t>
            </a:r>
            <a:r>
              <a:rPr kumimoji="1" lang="ja-JP" altLang="en-US" dirty="0">
                <a:solidFill>
                  <a:srgbClr val="92D050"/>
                </a:solidFill>
                <a:latin typeface="ＭＳ ゴシック" panose="020B0609070205080204" pitchFamily="49" charset="-128"/>
                <a:ea typeface="ＭＳ ゴシック" panose="020B0609070205080204" pitchFamily="49" charset="-128"/>
              </a:rPr>
              <a:t>年度（第</a:t>
            </a:r>
            <a:r>
              <a:rPr kumimoji="1" lang="en-US" altLang="ja-JP" dirty="0">
                <a:solidFill>
                  <a:srgbClr val="92D050"/>
                </a:solidFill>
                <a:latin typeface="ＭＳ ゴシック" panose="020B0609070205080204" pitchFamily="49" charset="-128"/>
                <a:ea typeface="ＭＳ ゴシック" panose="020B0609070205080204" pitchFamily="49" charset="-128"/>
              </a:rPr>
              <a:t>25</a:t>
            </a:r>
            <a:r>
              <a:rPr kumimoji="1" lang="ja-JP" altLang="en-US" dirty="0">
                <a:solidFill>
                  <a:srgbClr val="92D050"/>
                </a:solidFill>
                <a:latin typeface="ＭＳ ゴシック" panose="020B0609070205080204" pitchFamily="49" charset="-128"/>
                <a:ea typeface="ＭＳ ゴシック" panose="020B0609070205080204" pitchFamily="49" charset="-128"/>
              </a:rPr>
              <a:t>回）</a:t>
            </a:r>
            <a:r>
              <a:rPr kumimoji="1" lang="en-US" altLang="ja-JP" dirty="0">
                <a:solidFill>
                  <a:srgbClr val="92D050"/>
                </a:solidFill>
                <a:latin typeface="ＭＳ ゴシック" panose="020B0609070205080204" pitchFamily="49" charset="-128"/>
                <a:ea typeface="ＭＳ ゴシック" panose="020B0609070205080204" pitchFamily="49" charset="-128"/>
              </a:rPr>
              <a:t>2024</a:t>
            </a:r>
            <a:r>
              <a:rPr kumimoji="1" lang="ja-JP" altLang="en-US" dirty="0">
                <a:solidFill>
                  <a:srgbClr val="92D050"/>
                </a:solidFill>
                <a:latin typeface="ＭＳ ゴシック" panose="020B0609070205080204" pitchFamily="49" charset="-128"/>
                <a:ea typeface="ＭＳ ゴシック" panose="020B0609070205080204" pitchFamily="49" charset="-128"/>
              </a:rPr>
              <a:t>年</a:t>
            </a:r>
            <a:r>
              <a:rPr kumimoji="1" lang="en-US" altLang="ja-JP" dirty="0">
                <a:solidFill>
                  <a:srgbClr val="92D050"/>
                </a:solidFill>
                <a:latin typeface="ＭＳ ゴシック" panose="020B0609070205080204" pitchFamily="49" charset="-128"/>
                <a:ea typeface="ＭＳ ゴシック" panose="020B0609070205080204" pitchFamily="49" charset="-128"/>
              </a:rPr>
              <a:t>5</a:t>
            </a:r>
            <a:r>
              <a:rPr kumimoji="1" lang="ja-JP" altLang="en-US" dirty="0">
                <a:solidFill>
                  <a:srgbClr val="92D050"/>
                </a:solidFill>
                <a:latin typeface="ＭＳ ゴシック" panose="020B0609070205080204" pitchFamily="49" charset="-128"/>
                <a:ea typeface="ＭＳ ゴシック" panose="020B0609070205080204" pitchFamily="49" charset="-128"/>
              </a:rPr>
              <a:t>月</a:t>
            </a:r>
            <a:r>
              <a:rPr kumimoji="1" lang="en-US" altLang="ja-JP" dirty="0">
                <a:solidFill>
                  <a:srgbClr val="92D050"/>
                </a:solidFill>
                <a:latin typeface="ＭＳ ゴシック" panose="020B0609070205080204" pitchFamily="49" charset="-128"/>
                <a:ea typeface="ＭＳ ゴシック" panose="020B0609070205080204" pitchFamily="49" charset="-128"/>
              </a:rPr>
              <a:t>21</a:t>
            </a:r>
            <a:r>
              <a:rPr kumimoji="1" lang="ja-JP" altLang="en-US" dirty="0">
                <a:solidFill>
                  <a:srgbClr val="92D050"/>
                </a:solidFill>
                <a:latin typeface="ＭＳ ゴシック" panose="020B0609070205080204" pitchFamily="49" charset="-128"/>
                <a:ea typeface="ＭＳ ゴシック" panose="020B0609070205080204" pitchFamily="49" charset="-128"/>
              </a:rPr>
              <a:t>日～</a:t>
            </a:r>
            <a:r>
              <a:rPr kumimoji="1" lang="en-US" altLang="ja-JP" dirty="0">
                <a:solidFill>
                  <a:srgbClr val="92D050"/>
                </a:solidFill>
                <a:latin typeface="ＭＳ ゴシック" panose="020B0609070205080204" pitchFamily="49" charset="-128"/>
                <a:ea typeface="ＭＳ ゴシック" panose="020B0609070205080204" pitchFamily="49" charset="-128"/>
              </a:rPr>
              <a:t>26</a:t>
            </a:r>
            <a:r>
              <a:rPr kumimoji="1" lang="ja-JP" altLang="en-US" dirty="0">
                <a:solidFill>
                  <a:srgbClr val="92D050"/>
                </a:solidFill>
                <a:latin typeface="ＭＳ ゴシック" panose="020B0609070205080204" pitchFamily="49" charset="-128"/>
                <a:ea typeface="ＭＳ ゴシック" panose="020B0609070205080204" pitchFamily="49" charset="-128"/>
              </a:rPr>
              <a:t>日　千葉市美術館で開催予定</a:t>
            </a:r>
          </a:p>
        </p:txBody>
      </p:sp>
      <p:pic>
        <p:nvPicPr>
          <p:cNvPr id="8" name="図 7">
            <a:extLst>
              <a:ext uri="{FF2B5EF4-FFF2-40B4-BE49-F238E27FC236}">
                <a16:creationId xmlns:a16="http://schemas.microsoft.com/office/drawing/2014/main" id="{F8039B70-E9F3-9490-6834-D6A800D5E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799" y="397164"/>
            <a:ext cx="3641431" cy="2731073"/>
          </a:xfrm>
          <a:prstGeom prst="rect">
            <a:avLst/>
          </a:prstGeom>
        </p:spPr>
      </p:pic>
      <p:pic>
        <p:nvPicPr>
          <p:cNvPr id="10" name="図 9">
            <a:extLst>
              <a:ext uri="{FF2B5EF4-FFF2-40B4-BE49-F238E27FC236}">
                <a16:creationId xmlns:a16="http://schemas.microsoft.com/office/drawing/2014/main" id="{EB314E74-CD4D-AA16-EDEB-99CA2CAB3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798" y="3225801"/>
            <a:ext cx="3641432" cy="2731074"/>
          </a:xfrm>
          <a:prstGeom prst="rect">
            <a:avLst/>
          </a:prstGeom>
        </p:spPr>
      </p:pic>
    </p:spTree>
    <p:extLst>
      <p:ext uri="{BB962C8B-B14F-4D97-AF65-F5344CB8AC3E}">
        <p14:creationId xmlns:p14="http://schemas.microsoft.com/office/powerpoint/2010/main" val="1258147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2EDA3-DF2F-2865-34BE-AC114F8AB848}"/>
              </a:ext>
            </a:extLst>
          </p:cNvPr>
          <p:cNvSpPr>
            <a:spLocks noGrp="1"/>
          </p:cNvSpPr>
          <p:nvPr>
            <p:ph type="title"/>
          </p:nvPr>
        </p:nvSpPr>
        <p:spPr>
          <a:xfrm>
            <a:off x="677333" y="398381"/>
            <a:ext cx="3968557" cy="600364"/>
          </a:xfrm>
        </p:spPr>
        <p:txBody>
          <a:bodyPr>
            <a:normAutofit fontScale="90000"/>
          </a:bodyPr>
          <a:lstStyle/>
          <a:p>
            <a:r>
              <a:rPr kumimoji="1" lang="ja-JP" altLang="en-US" dirty="0"/>
              <a:t>文部科学大臣賞受賞</a:t>
            </a:r>
          </a:p>
        </p:txBody>
      </p:sp>
      <p:graphicFrame>
        <p:nvGraphicFramePr>
          <p:cNvPr id="4" name="オブジェクト 3">
            <a:extLst>
              <a:ext uri="{FF2B5EF4-FFF2-40B4-BE49-F238E27FC236}">
                <a16:creationId xmlns:a16="http://schemas.microsoft.com/office/drawing/2014/main" id="{DCBA9CFC-0F17-D8CD-32E6-684B7678576E}"/>
              </a:ext>
            </a:extLst>
          </p:cNvPr>
          <p:cNvGraphicFramePr>
            <a:graphicFrameLocks noChangeAspect="1"/>
          </p:cNvGraphicFramePr>
          <p:nvPr>
            <p:extLst>
              <p:ext uri="{D42A27DB-BD31-4B8C-83A1-F6EECF244321}">
                <p14:modId xmlns:p14="http://schemas.microsoft.com/office/powerpoint/2010/main" val="3600047551"/>
              </p:ext>
            </p:extLst>
          </p:nvPr>
        </p:nvGraphicFramePr>
        <p:xfrm>
          <a:off x="7638761" y="378691"/>
          <a:ext cx="4146839" cy="2930868"/>
        </p:xfrm>
        <a:graphic>
          <a:graphicData uri="http://schemas.openxmlformats.org/presentationml/2006/ole">
            <mc:AlternateContent xmlns:mc="http://schemas.openxmlformats.org/markup-compatibility/2006">
              <mc:Choice xmlns:v="urn:schemas-microsoft-com:vml" Requires="v">
                <p:oleObj name="Acrobat Document" r:id="rId2" imgW="11334616" imgH="8010240" progId="AcroExch.Document.DC">
                  <p:embed/>
                </p:oleObj>
              </mc:Choice>
              <mc:Fallback>
                <p:oleObj name="Acrobat Document" r:id="rId2" imgW="11334616" imgH="8010240" progId="AcroExch.Document.DC">
                  <p:embed/>
                  <p:pic>
                    <p:nvPicPr>
                      <p:cNvPr id="0" name=""/>
                      <p:cNvPicPr/>
                      <p:nvPr/>
                    </p:nvPicPr>
                    <p:blipFill>
                      <a:blip r:embed="rId3"/>
                      <a:stretch>
                        <a:fillRect/>
                      </a:stretch>
                    </p:blipFill>
                    <p:spPr>
                      <a:xfrm>
                        <a:off x="7638761" y="378691"/>
                        <a:ext cx="4146839" cy="293086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FC0749-9A4A-4BD2-63FF-595302555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431" y="3620655"/>
            <a:ext cx="3968557" cy="2978096"/>
          </a:xfrm>
          <a:prstGeom prst="rect">
            <a:avLst/>
          </a:prstGeom>
        </p:spPr>
      </p:pic>
      <p:sp>
        <p:nvSpPr>
          <p:cNvPr id="7" name="テキスト ボックス 6">
            <a:extLst>
              <a:ext uri="{FF2B5EF4-FFF2-40B4-BE49-F238E27FC236}">
                <a16:creationId xmlns:a16="http://schemas.microsoft.com/office/drawing/2014/main" id="{942475D0-E2B1-B072-4F00-C1BF2C56C34A}"/>
              </a:ext>
            </a:extLst>
          </p:cNvPr>
          <p:cNvSpPr txBox="1"/>
          <p:nvPr/>
        </p:nvSpPr>
        <p:spPr>
          <a:xfrm>
            <a:off x="677333" y="1307351"/>
            <a:ext cx="6705097" cy="923330"/>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アートフレンズ展が評価され、平成</a:t>
            </a:r>
            <a:r>
              <a:rPr kumimoji="1" lang="en-US" altLang="ja-JP" dirty="0">
                <a:latin typeface="ＭＳ ゴシック" panose="020B0609070205080204" pitchFamily="49" charset="-128"/>
                <a:ea typeface="ＭＳ ゴシック" panose="020B0609070205080204" pitchFamily="49" charset="-128"/>
              </a:rPr>
              <a:t>30</a:t>
            </a:r>
            <a:r>
              <a:rPr kumimoji="1" lang="ja-JP" altLang="en-US" dirty="0">
                <a:latin typeface="ＭＳ ゴシック" panose="020B0609070205080204" pitchFamily="49" charset="-128"/>
                <a:ea typeface="ＭＳ ゴシック" panose="020B0609070205080204" pitchFamily="49" charset="-128"/>
              </a:rPr>
              <a:t>年</a:t>
            </a:r>
            <a:r>
              <a:rPr kumimoji="1" lang="en-US" altLang="ja-JP" dirty="0">
                <a:latin typeface="ＭＳ ゴシック" panose="020B0609070205080204" pitchFamily="49" charset="-128"/>
                <a:ea typeface="ＭＳ ゴシック" panose="020B0609070205080204" pitchFamily="49" charset="-128"/>
              </a:rPr>
              <a:t>12</a:t>
            </a:r>
            <a:r>
              <a:rPr kumimoji="1" lang="ja-JP" altLang="en-US" dirty="0">
                <a:latin typeface="ＭＳ ゴシック" panose="020B0609070205080204" pitchFamily="49" charset="-128"/>
                <a:ea typeface="ＭＳ ゴシック" panose="020B0609070205080204" pitchFamily="49" charset="-128"/>
              </a:rPr>
              <a:t>月</a:t>
            </a:r>
            <a:r>
              <a:rPr kumimoji="1" lang="en-US" altLang="ja-JP" dirty="0">
                <a:latin typeface="ＭＳ ゴシック" panose="020B0609070205080204" pitchFamily="49" charset="-128"/>
                <a:ea typeface="ＭＳ ゴシック" panose="020B0609070205080204" pitchFamily="49" charset="-128"/>
              </a:rPr>
              <a:t>4</a:t>
            </a:r>
            <a:r>
              <a:rPr kumimoji="1" lang="ja-JP" altLang="en-US" dirty="0">
                <a:latin typeface="ＭＳ ゴシック" panose="020B0609070205080204" pitchFamily="49" charset="-128"/>
                <a:ea typeface="ＭＳ ゴシック" panose="020B0609070205080204" pitchFamily="49" charset="-128"/>
              </a:rPr>
              <a:t>日に</a:t>
            </a:r>
            <a:endParaRPr kumimoji="1" lang="en-US" altLang="ja-JP" dirty="0">
              <a:latin typeface="ＭＳ ゴシック" panose="020B0609070205080204" pitchFamily="49" charset="-128"/>
              <a:ea typeface="ＭＳ ゴシック" panose="020B0609070205080204" pitchFamily="49" charset="-128"/>
            </a:endParaRPr>
          </a:p>
          <a:p>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障害者の生涯学習支援活動</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に係る文部科学大臣賞に</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当、千葉幕張ロータリークラブが表彰されました。</a:t>
            </a:r>
            <a:endParaRPr kumimoji="1" lang="en-US" altLang="ja-JP" dirty="0">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a16="http://schemas.microsoft.com/office/drawing/2014/main" id="{DBE46785-8DE2-56C7-9F2C-EC8443F3EBCB}"/>
              </a:ext>
            </a:extLst>
          </p:cNvPr>
          <p:cNvSpPr txBox="1"/>
          <p:nvPr/>
        </p:nvSpPr>
        <p:spPr>
          <a:xfrm>
            <a:off x="677333" y="2807610"/>
            <a:ext cx="6705097" cy="1477328"/>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このことにより、奉仕事業の継続性の大切さ、出品する事を</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楽しみにしてくださっている出品者の皆さまの、気持ちに</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寄り添うことの大切さ、大切な事業を行うことによる、クラブ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の一体感・活性化を、我が千葉幕張ロータリークラブのメンバーは学ぶことになりました。</a:t>
            </a:r>
            <a:endParaRPr kumimoji="1" lang="en-US" altLang="ja-JP"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09BA8850-D8A7-9D42-F16E-A29BBB051001}"/>
              </a:ext>
            </a:extLst>
          </p:cNvPr>
          <p:cNvSpPr txBox="1"/>
          <p:nvPr/>
        </p:nvSpPr>
        <p:spPr>
          <a:xfrm>
            <a:off x="677333" y="4861868"/>
            <a:ext cx="6705097" cy="923330"/>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アートフレンズ展を開催するにあたり、クラブのメンバーが</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是非来年もお会いしましょうと言う気持ちを持って、出品者様</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や来場者様に接して、アートフレンズ展を運営しています。</a:t>
            </a:r>
            <a:endParaRPr kumimoji="1"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9942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602971-13BA-EA2A-154D-B503D6B4AEF5}"/>
              </a:ext>
            </a:extLst>
          </p:cNvPr>
          <p:cNvSpPr>
            <a:spLocks noGrp="1"/>
          </p:cNvSpPr>
          <p:nvPr>
            <p:ph type="ctrTitle"/>
          </p:nvPr>
        </p:nvSpPr>
        <p:spPr>
          <a:xfrm>
            <a:off x="803562" y="110836"/>
            <a:ext cx="7738533" cy="1030545"/>
          </a:xfrm>
        </p:spPr>
        <p:txBody>
          <a:bodyPr/>
          <a:lstStyle/>
          <a:p>
            <a:r>
              <a:rPr kumimoji="1" lang="ja-JP" altLang="en-US" sz="4400" dirty="0"/>
              <a:t>ロータリアンの積極的な関り</a:t>
            </a:r>
          </a:p>
        </p:txBody>
      </p:sp>
      <p:sp>
        <p:nvSpPr>
          <p:cNvPr id="4" name="テキスト ボックス 3">
            <a:extLst>
              <a:ext uri="{FF2B5EF4-FFF2-40B4-BE49-F238E27FC236}">
                <a16:creationId xmlns:a16="http://schemas.microsoft.com/office/drawing/2014/main" id="{E859DCEB-E360-AA22-7799-D43EEA595269}"/>
              </a:ext>
            </a:extLst>
          </p:cNvPr>
          <p:cNvSpPr txBox="1"/>
          <p:nvPr/>
        </p:nvSpPr>
        <p:spPr>
          <a:xfrm>
            <a:off x="677334" y="1307351"/>
            <a:ext cx="6619394" cy="2031325"/>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①</a:t>
            </a:r>
            <a:r>
              <a:rPr kumimoji="1" lang="en-US" altLang="ja-JP" dirty="0">
                <a:latin typeface="ＭＳ ゴシック" panose="020B0609070205080204" pitchFamily="49" charset="-128"/>
                <a:ea typeface="ＭＳ ゴシック" panose="020B0609070205080204" pitchFamily="49" charset="-128"/>
              </a:rPr>
              <a:t>10</a:t>
            </a:r>
            <a:r>
              <a:rPr kumimoji="1" lang="ja-JP" altLang="en-US" dirty="0">
                <a:latin typeface="ＭＳ ゴシック" panose="020B0609070205080204" pitchFamily="49" charset="-128"/>
                <a:ea typeface="ＭＳ ゴシック" panose="020B0609070205080204" pitchFamily="49" charset="-128"/>
              </a:rPr>
              <a:t>月・</a:t>
            </a:r>
            <a:r>
              <a:rPr kumimoji="1" lang="en-US" altLang="ja-JP" dirty="0">
                <a:latin typeface="ＭＳ ゴシック" panose="020B0609070205080204" pitchFamily="49" charset="-128"/>
                <a:ea typeface="ＭＳ ゴシック" panose="020B0609070205080204" pitchFamily="49" charset="-128"/>
              </a:rPr>
              <a:t>2</a:t>
            </a:r>
            <a:r>
              <a:rPr kumimoji="1" lang="ja-JP" altLang="en-US" dirty="0">
                <a:latin typeface="ＭＳ ゴシック" panose="020B0609070205080204" pitchFamily="49" charset="-128"/>
                <a:ea typeface="ＭＳ ゴシック" panose="020B0609070205080204" pitchFamily="49" charset="-128"/>
              </a:rPr>
              <a:t>月・</a:t>
            </a:r>
            <a:r>
              <a:rPr kumimoji="1" lang="en-US" altLang="ja-JP" dirty="0">
                <a:latin typeface="ＭＳ ゴシック" panose="020B0609070205080204" pitchFamily="49" charset="-128"/>
                <a:ea typeface="ＭＳ ゴシック" panose="020B0609070205080204" pitchFamily="49" charset="-128"/>
              </a:rPr>
              <a:t>4</a:t>
            </a:r>
            <a:r>
              <a:rPr kumimoji="1" lang="ja-JP" altLang="en-US" dirty="0">
                <a:latin typeface="ＭＳ ゴシック" panose="020B0609070205080204" pitchFamily="49" charset="-128"/>
                <a:ea typeface="ＭＳ ゴシック" panose="020B0609070205080204" pitchFamily="49" charset="-128"/>
              </a:rPr>
              <a:t>月・</a:t>
            </a:r>
            <a:r>
              <a:rPr kumimoji="1" lang="en-US" altLang="ja-JP" dirty="0">
                <a:latin typeface="ＭＳ ゴシック" panose="020B0609070205080204" pitchFamily="49" charset="-128"/>
                <a:ea typeface="ＭＳ ゴシック" panose="020B0609070205080204" pitchFamily="49" charset="-128"/>
              </a:rPr>
              <a:t>6</a:t>
            </a:r>
            <a:r>
              <a:rPr kumimoji="1" lang="ja-JP" altLang="en-US" dirty="0">
                <a:latin typeface="ＭＳ ゴシック" panose="020B0609070205080204" pitchFamily="49" charset="-128"/>
                <a:ea typeface="ＭＳ ゴシック" panose="020B0609070205080204" pitchFamily="49" charset="-128"/>
              </a:rPr>
              <a:t>月と</a:t>
            </a:r>
            <a:r>
              <a:rPr kumimoji="1" lang="en-US" altLang="ja-JP" dirty="0">
                <a:latin typeface="ＭＳ ゴシック" panose="020B0609070205080204" pitchFamily="49" charset="-128"/>
                <a:ea typeface="ＭＳ ゴシック" panose="020B0609070205080204" pitchFamily="49" charset="-128"/>
              </a:rPr>
              <a:t>4</a:t>
            </a:r>
            <a:r>
              <a:rPr kumimoji="1" lang="ja-JP" altLang="en-US" dirty="0">
                <a:latin typeface="ＭＳ ゴシック" panose="020B0609070205080204" pitchFamily="49" charset="-128"/>
                <a:ea typeface="ＭＳ ゴシック" panose="020B0609070205080204" pitchFamily="49" charset="-128"/>
              </a:rPr>
              <a:t>回にわたりアートフレンズ実行委員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会を開催しています。実行委員会では応募要項の作成発送、　　</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後援依頼、市政だよりへの掲載依頼、ポスター・チラシ等の</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デザイン作成・発送、開催準備の各自の役割の確認、開会式</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の方法の検討、今回のアートフレンズ展の反省、出品者への</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参加証の発送などを行い、全ての会員が関わっております。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A8B27A1B-02E3-5FD2-DE89-09BC755E71EC}"/>
              </a:ext>
            </a:extLst>
          </p:cNvPr>
          <p:cNvSpPr txBox="1"/>
          <p:nvPr/>
        </p:nvSpPr>
        <p:spPr>
          <a:xfrm>
            <a:off x="677334" y="3196188"/>
            <a:ext cx="6619394" cy="1477328"/>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②開会式の前日には半日をかけ、作品の搬入・展示・設営など</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を全てのメンバーで行います。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昨年からは、親クラブであります千葉港ロータリークラブの</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皆さまもお手伝いしてくださっています。</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02F7E10F-8654-095C-2133-099F46BD6D1C}"/>
              </a:ext>
            </a:extLst>
          </p:cNvPr>
          <p:cNvSpPr txBox="1"/>
          <p:nvPr/>
        </p:nvSpPr>
        <p:spPr>
          <a:xfrm>
            <a:off x="677334" y="4488849"/>
            <a:ext cx="6619394" cy="1200329"/>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③開会式以降の美術展開催時は、持ち回りで受付担当を行い、</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出品者や来場者のアテンドを行いながら親睦を深めています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また、受付担当には植草学園大学の生徒さんも協力して下さ</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います。</a:t>
            </a:r>
            <a:endParaRPr kumimoji="1" lang="en-US" altLang="ja-JP" dirty="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A1AD00EB-13CF-ABE9-B68F-1077E8B2FDF6}"/>
              </a:ext>
            </a:extLst>
          </p:cNvPr>
          <p:cNvSpPr txBox="1"/>
          <p:nvPr/>
        </p:nvSpPr>
        <p:spPr>
          <a:xfrm>
            <a:off x="677334" y="5823689"/>
            <a:ext cx="6619394"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④最終日には、メンバー皆で撤収・片付けを行います。</a:t>
            </a:r>
            <a:endParaRPr kumimoji="1" lang="en-US" altLang="ja-JP" dirty="0">
              <a:latin typeface="ＭＳ ゴシック" panose="020B0609070205080204" pitchFamily="49" charset="-128"/>
              <a:ea typeface="ＭＳ ゴシック" panose="020B0609070205080204" pitchFamily="49" charset="-128"/>
            </a:endParaRPr>
          </a:p>
        </p:txBody>
      </p:sp>
      <p:pic>
        <p:nvPicPr>
          <p:cNvPr id="9" name="図 8">
            <a:extLst>
              <a:ext uri="{FF2B5EF4-FFF2-40B4-BE49-F238E27FC236}">
                <a16:creationId xmlns:a16="http://schemas.microsoft.com/office/drawing/2014/main" id="{BB64CB90-ED81-108F-9B93-16E2D567D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59541" y="647909"/>
            <a:ext cx="2628515" cy="1971386"/>
          </a:xfrm>
          <a:prstGeom prst="rect">
            <a:avLst/>
          </a:prstGeom>
        </p:spPr>
      </p:pic>
      <p:pic>
        <p:nvPicPr>
          <p:cNvPr id="11" name="図 10">
            <a:extLst>
              <a:ext uri="{FF2B5EF4-FFF2-40B4-BE49-F238E27FC236}">
                <a16:creationId xmlns:a16="http://schemas.microsoft.com/office/drawing/2014/main" id="{95D732C6-620F-A95E-B0A7-7F16A5AE6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62" y="1433365"/>
            <a:ext cx="1842655" cy="2456873"/>
          </a:xfrm>
          <a:prstGeom prst="rect">
            <a:avLst/>
          </a:prstGeom>
        </p:spPr>
      </p:pic>
      <p:pic>
        <p:nvPicPr>
          <p:cNvPr id="13" name="図 12">
            <a:extLst>
              <a:ext uri="{FF2B5EF4-FFF2-40B4-BE49-F238E27FC236}">
                <a16:creationId xmlns:a16="http://schemas.microsoft.com/office/drawing/2014/main" id="{849E4594-28BD-6F20-F137-83D087351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125" y="4196198"/>
            <a:ext cx="2970257" cy="2227693"/>
          </a:xfrm>
          <a:prstGeom prst="rect">
            <a:avLst/>
          </a:prstGeom>
        </p:spPr>
      </p:pic>
    </p:spTree>
    <p:extLst>
      <p:ext uri="{BB962C8B-B14F-4D97-AF65-F5344CB8AC3E}">
        <p14:creationId xmlns:p14="http://schemas.microsoft.com/office/powerpoint/2010/main" val="6822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DE40D-CA00-35D1-D3A1-44FC00D9FABC}"/>
              </a:ext>
            </a:extLst>
          </p:cNvPr>
          <p:cNvSpPr>
            <a:spLocks noGrp="1"/>
          </p:cNvSpPr>
          <p:nvPr>
            <p:ph type="title"/>
          </p:nvPr>
        </p:nvSpPr>
        <p:spPr>
          <a:xfrm>
            <a:off x="470300" y="437072"/>
            <a:ext cx="5921874" cy="442823"/>
          </a:xfrm>
        </p:spPr>
        <p:txBody>
          <a:bodyPr>
            <a:normAutofit fontScale="90000"/>
          </a:bodyPr>
          <a:lstStyle/>
          <a:p>
            <a:r>
              <a:rPr kumimoji="1" lang="ja-JP" altLang="en-US" sz="2400" dirty="0"/>
              <a:t>第</a:t>
            </a:r>
            <a:r>
              <a:rPr kumimoji="1" lang="en-US" altLang="ja-JP" sz="2400" dirty="0"/>
              <a:t>25</a:t>
            </a:r>
            <a:r>
              <a:rPr kumimoji="1" lang="ja-JP" altLang="en-US" sz="2400" dirty="0"/>
              <a:t>回アートフレンズ展を開催するにあたり</a:t>
            </a:r>
          </a:p>
        </p:txBody>
      </p:sp>
      <p:sp>
        <p:nvSpPr>
          <p:cNvPr id="4" name="テキスト ボックス 3">
            <a:extLst>
              <a:ext uri="{FF2B5EF4-FFF2-40B4-BE49-F238E27FC236}">
                <a16:creationId xmlns:a16="http://schemas.microsoft.com/office/drawing/2014/main" id="{85254919-AB27-FD76-42E1-FDC40D46CA15}"/>
              </a:ext>
            </a:extLst>
          </p:cNvPr>
          <p:cNvSpPr txBox="1"/>
          <p:nvPr/>
        </p:nvSpPr>
        <p:spPr>
          <a:xfrm>
            <a:off x="642828" y="1212012"/>
            <a:ext cx="8371776" cy="4247317"/>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今回は地区補助金を活用させて頂き、アートフレンズ展を開催いたします。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コロナ過で開催できなかった、</a:t>
            </a:r>
            <a:r>
              <a:rPr kumimoji="1" lang="en-US" altLang="ja-JP" dirty="0">
                <a:latin typeface="ＭＳ ゴシック" panose="020B0609070205080204" pitchFamily="49" charset="-128"/>
                <a:ea typeface="ＭＳ ゴシック" panose="020B0609070205080204" pitchFamily="49" charset="-128"/>
              </a:rPr>
              <a:t>3</a:t>
            </a:r>
            <a:r>
              <a:rPr kumimoji="1" lang="ja-JP" altLang="en-US" dirty="0">
                <a:latin typeface="ＭＳ ゴシック" panose="020B0609070205080204" pitchFamily="49" charset="-128"/>
                <a:ea typeface="ＭＳ ゴシック" panose="020B0609070205080204" pitchFamily="49" charset="-128"/>
              </a:rPr>
              <a:t>年間の間に出品数・出品者数・来場者数ともに</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減少してしまいました。</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今一度、アートフレンズ展の意義を噛みしめ、出品者様・来場者様に喜んでいただけるような美術展にしたいと思っております。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せっかく地区補助金を活用させて頂くのですから、広報活動・啓発活動に力を</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入れ、出来るだけ沢山の方に知っていただき足を運んで頂けるような取り組みを行いたいと思います。</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宣伝になってしまいますが、是非地区内ロータリアンの皆さまアートフレンズ展にお越しいただけると幸いです。詳細は千葉幕張ロータリークラブ</a:t>
            </a:r>
            <a:r>
              <a:rPr kumimoji="1" lang="en-US" altLang="ja-JP" dirty="0">
                <a:latin typeface="ＭＳ ゴシック" panose="020B0609070205080204" pitchFamily="49" charset="-128"/>
                <a:ea typeface="ＭＳ ゴシック" panose="020B0609070205080204" pitchFamily="49" charset="-128"/>
              </a:rPr>
              <a:t>HP</a:t>
            </a:r>
            <a:r>
              <a:rPr kumimoji="1" lang="ja-JP" altLang="en-US" dirty="0">
                <a:latin typeface="ＭＳ ゴシック" panose="020B0609070205080204" pitchFamily="49" charset="-128"/>
                <a:ea typeface="ＭＳ ゴシック" panose="020B0609070205080204" pitchFamily="49" charset="-128"/>
              </a:rPr>
              <a:t>をご確認ください。</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solidFill>
                  <a:srgbClr val="00B050"/>
                </a:solidFill>
                <a:latin typeface="ＭＳ ゴシック" panose="020B0609070205080204" pitchFamily="49" charset="-128"/>
                <a:ea typeface="ＭＳ ゴシック" panose="020B0609070205080204" pitchFamily="49" charset="-128"/>
              </a:rPr>
              <a:t>日時：</a:t>
            </a:r>
            <a:r>
              <a:rPr kumimoji="1" lang="en-US" altLang="ja-JP" dirty="0">
                <a:solidFill>
                  <a:srgbClr val="00B050"/>
                </a:solidFill>
                <a:latin typeface="ＭＳ ゴシック" panose="020B0609070205080204" pitchFamily="49" charset="-128"/>
                <a:ea typeface="ＭＳ ゴシック" panose="020B0609070205080204" pitchFamily="49" charset="-128"/>
              </a:rPr>
              <a:t>2024</a:t>
            </a:r>
            <a:r>
              <a:rPr kumimoji="1" lang="ja-JP" altLang="en-US" dirty="0">
                <a:solidFill>
                  <a:srgbClr val="00B050"/>
                </a:solidFill>
                <a:latin typeface="ＭＳ ゴシック" panose="020B0609070205080204" pitchFamily="49" charset="-128"/>
                <a:ea typeface="ＭＳ ゴシック" panose="020B0609070205080204" pitchFamily="49" charset="-128"/>
              </a:rPr>
              <a:t>年</a:t>
            </a:r>
            <a:r>
              <a:rPr kumimoji="1" lang="en-US" altLang="ja-JP" dirty="0">
                <a:solidFill>
                  <a:srgbClr val="00B050"/>
                </a:solidFill>
                <a:latin typeface="ＭＳ ゴシック" panose="020B0609070205080204" pitchFamily="49" charset="-128"/>
                <a:ea typeface="ＭＳ ゴシック" panose="020B0609070205080204" pitchFamily="49" charset="-128"/>
              </a:rPr>
              <a:t>5</a:t>
            </a:r>
            <a:r>
              <a:rPr kumimoji="1" lang="ja-JP" altLang="en-US" dirty="0">
                <a:solidFill>
                  <a:srgbClr val="00B050"/>
                </a:solidFill>
                <a:latin typeface="ＭＳ ゴシック" panose="020B0609070205080204" pitchFamily="49" charset="-128"/>
                <a:ea typeface="ＭＳ ゴシック" panose="020B0609070205080204" pitchFamily="49" charset="-128"/>
              </a:rPr>
              <a:t>月</a:t>
            </a:r>
            <a:r>
              <a:rPr kumimoji="1" lang="en-US" altLang="ja-JP" dirty="0">
                <a:solidFill>
                  <a:srgbClr val="00B050"/>
                </a:solidFill>
                <a:latin typeface="ＭＳ ゴシック" panose="020B0609070205080204" pitchFamily="49" charset="-128"/>
                <a:ea typeface="ＭＳ ゴシック" panose="020B0609070205080204" pitchFamily="49" charset="-128"/>
              </a:rPr>
              <a:t>21</a:t>
            </a:r>
            <a:r>
              <a:rPr kumimoji="1" lang="ja-JP" altLang="en-US" dirty="0">
                <a:solidFill>
                  <a:srgbClr val="00B050"/>
                </a:solidFill>
                <a:latin typeface="ＭＳ ゴシック" panose="020B0609070205080204" pitchFamily="49" charset="-128"/>
                <a:ea typeface="ＭＳ ゴシック" panose="020B0609070205080204" pitchFamily="49" charset="-128"/>
              </a:rPr>
              <a:t>日</a:t>
            </a:r>
            <a:r>
              <a:rPr kumimoji="1" lang="en-US" altLang="ja-JP" dirty="0">
                <a:solidFill>
                  <a:srgbClr val="00B050"/>
                </a:solidFill>
                <a:latin typeface="ＭＳ ゴシック" panose="020B0609070205080204" pitchFamily="49" charset="-128"/>
                <a:ea typeface="ＭＳ ゴシック" panose="020B0609070205080204" pitchFamily="49" charset="-128"/>
              </a:rPr>
              <a:t>(</a:t>
            </a:r>
            <a:r>
              <a:rPr kumimoji="1" lang="ja-JP" altLang="en-US" dirty="0">
                <a:solidFill>
                  <a:srgbClr val="00B050"/>
                </a:solidFill>
                <a:latin typeface="ＭＳ ゴシック" panose="020B0609070205080204" pitchFamily="49" charset="-128"/>
                <a:ea typeface="ＭＳ ゴシック" panose="020B0609070205080204" pitchFamily="49" charset="-128"/>
              </a:rPr>
              <a:t>火</a:t>
            </a:r>
            <a:r>
              <a:rPr kumimoji="1" lang="en-US" altLang="ja-JP" dirty="0">
                <a:solidFill>
                  <a:srgbClr val="00B050"/>
                </a:solidFill>
                <a:latin typeface="ＭＳ ゴシック" panose="020B0609070205080204" pitchFamily="49" charset="-128"/>
                <a:ea typeface="ＭＳ ゴシック" panose="020B0609070205080204" pitchFamily="49" charset="-128"/>
              </a:rPr>
              <a:t>)</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28</a:t>
            </a:r>
            <a:r>
              <a:rPr kumimoji="1" lang="ja-JP" altLang="en-US" dirty="0">
                <a:solidFill>
                  <a:srgbClr val="00B050"/>
                </a:solidFill>
                <a:latin typeface="ＭＳ ゴシック" panose="020B0609070205080204" pitchFamily="49" charset="-128"/>
                <a:ea typeface="ＭＳ ゴシック" panose="020B0609070205080204" pitchFamily="49" charset="-128"/>
              </a:rPr>
              <a:t>日</a:t>
            </a:r>
            <a:r>
              <a:rPr kumimoji="1" lang="en-US" altLang="ja-JP" dirty="0">
                <a:solidFill>
                  <a:srgbClr val="00B050"/>
                </a:solidFill>
                <a:latin typeface="ＭＳ ゴシック" panose="020B0609070205080204" pitchFamily="49" charset="-128"/>
                <a:ea typeface="ＭＳ ゴシック" panose="020B0609070205080204" pitchFamily="49" charset="-128"/>
              </a:rPr>
              <a:t>(</a:t>
            </a:r>
            <a:r>
              <a:rPr kumimoji="1" lang="ja-JP" altLang="en-US" dirty="0">
                <a:solidFill>
                  <a:srgbClr val="00B050"/>
                </a:solidFill>
                <a:latin typeface="ＭＳ ゴシック" panose="020B0609070205080204" pitchFamily="49" charset="-128"/>
                <a:ea typeface="ＭＳ ゴシック" panose="020B0609070205080204" pitchFamily="49" charset="-128"/>
              </a:rPr>
              <a:t>日</a:t>
            </a:r>
            <a:r>
              <a:rPr kumimoji="1" lang="en-US" altLang="ja-JP" dirty="0">
                <a:solidFill>
                  <a:srgbClr val="00B050"/>
                </a:solidFill>
                <a:latin typeface="ＭＳ ゴシック" panose="020B0609070205080204" pitchFamily="49" charset="-128"/>
                <a:ea typeface="ＭＳ ゴシック" panose="020B0609070205080204" pitchFamily="49" charset="-128"/>
              </a:rPr>
              <a:t>)10</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00</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18</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00【</a:t>
            </a:r>
            <a:r>
              <a:rPr kumimoji="1" lang="ja-JP" altLang="en-US" dirty="0">
                <a:solidFill>
                  <a:srgbClr val="00B050"/>
                </a:solidFill>
                <a:latin typeface="ＭＳ ゴシック" panose="020B0609070205080204" pitchFamily="49" charset="-128"/>
                <a:ea typeface="ＭＳ ゴシック" panose="020B0609070205080204" pitchFamily="49" charset="-128"/>
              </a:rPr>
              <a:t>入場無料</a:t>
            </a:r>
            <a:r>
              <a:rPr kumimoji="1" lang="en-US" altLang="ja-JP" dirty="0">
                <a:solidFill>
                  <a:srgbClr val="00B050"/>
                </a:solidFill>
                <a:latin typeface="ＭＳ ゴシック" panose="020B0609070205080204" pitchFamily="49" charset="-128"/>
                <a:ea typeface="ＭＳ ゴシック" panose="020B0609070205080204" pitchFamily="49" charset="-128"/>
              </a:rPr>
              <a:t>】</a:t>
            </a:r>
          </a:p>
          <a:p>
            <a:r>
              <a:rPr kumimoji="1" lang="ja-JP" altLang="en-US" dirty="0">
                <a:solidFill>
                  <a:srgbClr val="00B050"/>
                </a:solidFill>
                <a:latin typeface="ＭＳ ゴシック" panose="020B0609070205080204" pitchFamily="49" charset="-128"/>
                <a:ea typeface="ＭＳ ゴシック" panose="020B0609070205080204" pitchFamily="49" charset="-128"/>
              </a:rPr>
              <a:t>　　　</a:t>
            </a:r>
            <a:r>
              <a:rPr kumimoji="1" lang="en-US" altLang="ja-JP" dirty="0">
                <a:solidFill>
                  <a:srgbClr val="00B050"/>
                </a:solidFill>
                <a:latin typeface="ＭＳ ゴシック" panose="020B0609070205080204" pitchFamily="49" charset="-128"/>
                <a:ea typeface="ＭＳ ゴシック" panose="020B0609070205080204" pitchFamily="49" charset="-128"/>
              </a:rPr>
              <a:t>5/21</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13:00</a:t>
            </a:r>
            <a:r>
              <a:rPr kumimoji="1" lang="ja-JP" altLang="en-US" dirty="0">
                <a:solidFill>
                  <a:srgbClr val="00B050"/>
                </a:solidFill>
                <a:latin typeface="ＭＳ ゴシック" panose="020B0609070205080204" pitchFamily="49" charset="-128"/>
                <a:ea typeface="ＭＳ ゴシック" panose="020B0609070205080204" pitchFamily="49" charset="-128"/>
              </a:rPr>
              <a:t>～　</a:t>
            </a:r>
            <a:r>
              <a:rPr kumimoji="1" lang="en-US" altLang="ja-JP" dirty="0">
                <a:solidFill>
                  <a:srgbClr val="00B050"/>
                </a:solidFill>
                <a:latin typeface="ＭＳ ゴシック" panose="020B0609070205080204" pitchFamily="49" charset="-128"/>
                <a:ea typeface="ＭＳ ゴシック" panose="020B0609070205080204" pitchFamily="49" charset="-128"/>
              </a:rPr>
              <a:t>5/24</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25</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20</a:t>
            </a:r>
            <a:r>
              <a:rPr kumimoji="1" lang="ja-JP" altLang="en-US" dirty="0">
                <a:solidFill>
                  <a:srgbClr val="00B050"/>
                </a:solidFill>
                <a:latin typeface="ＭＳ ゴシック" panose="020B0609070205080204" pitchFamily="49" charset="-128"/>
                <a:ea typeface="ＭＳ ゴシック" panose="020B0609070205080204" pitchFamily="49" charset="-128"/>
              </a:rPr>
              <a:t>：</a:t>
            </a:r>
            <a:r>
              <a:rPr kumimoji="1" lang="en-US" altLang="ja-JP" dirty="0">
                <a:solidFill>
                  <a:srgbClr val="00B050"/>
                </a:solidFill>
                <a:latin typeface="ＭＳ ゴシック" panose="020B0609070205080204" pitchFamily="49" charset="-128"/>
                <a:ea typeface="ＭＳ ゴシック" panose="020B0609070205080204" pitchFamily="49" charset="-128"/>
              </a:rPr>
              <a:t>00</a:t>
            </a:r>
            <a:r>
              <a:rPr kumimoji="1" lang="ja-JP" altLang="en-US" dirty="0">
                <a:solidFill>
                  <a:srgbClr val="00B050"/>
                </a:solidFill>
                <a:latin typeface="ＭＳ ゴシック" panose="020B0609070205080204" pitchFamily="49" charset="-128"/>
                <a:ea typeface="ＭＳ ゴシック" panose="020B0609070205080204" pitchFamily="49" charset="-128"/>
              </a:rPr>
              <a:t>　最終日・～</a:t>
            </a:r>
            <a:r>
              <a:rPr kumimoji="1" lang="en-US" altLang="ja-JP" dirty="0">
                <a:solidFill>
                  <a:srgbClr val="00B050"/>
                </a:solidFill>
                <a:latin typeface="ＭＳ ゴシック" panose="020B0609070205080204" pitchFamily="49" charset="-128"/>
                <a:ea typeface="ＭＳ ゴシック" panose="020B0609070205080204" pitchFamily="49" charset="-128"/>
              </a:rPr>
              <a:t>17:00</a:t>
            </a:r>
          </a:p>
          <a:p>
            <a:r>
              <a:rPr kumimoji="1" lang="ja-JP" altLang="en-US" dirty="0">
                <a:solidFill>
                  <a:srgbClr val="00B050"/>
                </a:solidFill>
                <a:latin typeface="ＭＳ ゴシック" panose="020B0609070205080204" pitchFamily="49" charset="-128"/>
                <a:ea typeface="ＭＳ ゴシック" panose="020B0609070205080204" pitchFamily="49" charset="-128"/>
              </a:rPr>
              <a:t>場所：千葉市美術館　</a:t>
            </a:r>
            <a:r>
              <a:rPr kumimoji="1" lang="en-US" altLang="ja-JP" dirty="0">
                <a:solidFill>
                  <a:srgbClr val="00B050"/>
                </a:solidFill>
                <a:latin typeface="ＭＳ ゴシック" panose="020B0609070205080204" pitchFamily="49" charset="-128"/>
                <a:ea typeface="ＭＳ ゴシック" panose="020B0609070205080204" pitchFamily="49" charset="-128"/>
              </a:rPr>
              <a:t>9</a:t>
            </a:r>
            <a:r>
              <a:rPr kumimoji="1" lang="ja-JP" altLang="en-US" dirty="0">
                <a:solidFill>
                  <a:srgbClr val="00B050"/>
                </a:solidFill>
                <a:latin typeface="ＭＳ ゴシック" panose="020B0609070205080204" pitchFamily="49" charset="-128"/>
                <a:ea typeface="ＭＳ ゴシック" panose="020B0609070205080204" pitchFamily="49" charset="-128"/>
              </a:rPr>
              <a:t>階市民ギャラリー</a:t>
            </a:r>
            <a:endParaRPr kumimoji="1" lang="en-US" altLang="ja-JP" dirty="0">
              <a:solidFill>
                <a:srgbClr val="00B05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7207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D3D02-18D6-0712-C6EC-912D1C347631}"/>
              </a:ext>
            </a:extLst>
          </p:cNvPr>
          <p:cNvSpPr>
            <a:spLocks noGrp="1"/>
          </p:cNvSpPr>
          <p:nvPr>
            <p:ph type="title"/>
          </p:nvPr>
        </p:nvSpPr>
        <p:spPr/>
        <p:txBody>
          <a:bodyPr/>
          <a:lstStyle/>
          <a:p>
            <a:r>
              <a:rPr kumimoji="1" lang="en-US" altLang="ja-JP" dirty="0"/>
              <a:t>Special</a:t>
            </a:r>
            <a:r>
              <a:rPr kumimoji="1" lang="ja-JP" altLang="en-US" dirty="0"/>
              <a:t> </a:t>
            </a:r>
            <a:r>
              <a:rPr kumimoji="1" lang="en-US" altLang="ja-JP" dirty="0"/>
              <a:t>Thanks</a:t>
            </a:r>
            <a:r>
              <a:rPr kumimoji="1" lang="ja-JP" altLang="en-US" dirty="0"/>
              <a:t>！</a:t>
            </a:r>
            <a:br>
              <a:rPr kumimoji="1" lang="en-US" altLang="ja-JP" dirty="0"/>
            </a:br>
            <a:r>
              <a:rPr kumimoji="1" lang="ja-JP" altLang="en-US" dirty="0"/>
              <a:t>後援・協賛者の紹介</a:t>
            </a:r>
          </a:p>
        </p:txBody>
      </p:sp>
      <p:sp>
        <p:nvSpPr>
          <p:cNvPr id="4" name="テキスト ボックス 3">
            <a:extLst>
              <a:ext uri="{FF2B5EF4-FFF2-40B4-BE49-F238E27FC236}">
                <a16:creationId xmlns:a16="http://schemas.microsoft.com/office/drawing/2014/main" id="{09B037B6-B097-965F-F63A-6113BE04972A}"/>
              </a:ext>
            </a:extLst>
          </p:cNvPr>
          <p:cNvSpPr txBox="1"/>
          <p:nvPr/>
        </p:nvSpPr>
        <p:spPr>
          <a:xfrm>
            <a:off x="789780" y="2066027"/>
            <a:ext cx="4360190" cy="4247317"/>
          </a:xfrm>
          <a:prstGeom prst="rect">
            <a:avLst/>
          </a:prstGeom>
          <a:noFill/>
        </p:spPr>
        <p:txBody>
          <a:bodyPr wrap="square" rtlCol="0">
            <a:spAutoFit/>
          </a:bodyPr>
          <a:lstStyle/>
          <a:p>
            <a:r>
              <a:rPr kumimoji="1" lang="ja-JP" altLang="en-US" dirty="0">
                <a:solidFill>
                  <a:srgbClr val="00B050"/>
                </a:solidFill>
                <a:latin typeface="ＭＳ ゴシック" panose="020B0609070205080204" pitchFamily="49" charset="-128"/>
                <a:ea typeface="ＭＳ ゴシック" panose="020B0609070205080204" pitchFamily="49" charset="-128"/>
              </a:rPr>
              <a:t>後援</a:t>
            </a:r>
            <a:endParaRPr kumimoji="1" lang="en-US" altLang="ja-JP" dirty="0">
              <a:solidFill>
                <a:srgbClr val="00B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千葉市・千葉市教育委員会</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solidFill>
                <a:srgbClr val="00B050"/>
              </a:solidFill>
              <a:latin typeface="ＭＳ ゴシック" panose="020B0609070205080204" pitchFamily="49" charset="-128"/>
              <a:ea typeface="ＭＳ ゴシック" panose="020B0609070205080204" pitchFamily="49" charset="-128"/>
            </a:endParaRPr>
          </a:p>
          <a:p>
            <a:r>
              <a:rPr kumimoji="1" lang="ja-JP" altLang="en-US" dirty="0">
                <a:solidFill>
                  <a:srgbClr val="00B050"/>
                </a:solidFill>
                <a:latin typeface="ＭＳ ゴシック" panose="020B0609070205080204" pitchFamily="49" charset="-128"/>
                <a:ea typeface="ＭＳ ゴシック" panose="020B0609070205080204" pitchFamily="49" charset="-128"/>
              </a:rPr>
              <a:t>協賛</a:t>
            </a:r>
            <a:endParaRPr kumimoji="1" lang="en-US" altLang="ja-JP" dirty="0">
              <a:solidFill>
                <a:srgbClr val="00B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新千葉ロータリークラブ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千葉西ロータリークラブ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千葉中央ロータリークラブ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千葉東ロータリークラブ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千葉若潮ロータリークラブ</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千葉港ロータリークラブ</a:t>
            </a:r>
            <a:endParaRPr kumimoji="1" lang="en-US" altLang="ja-JP" dirty="0">
              <a:latin typeface="ＭＳ ゴシック" panose="020B0609070205080204" pitchFamily="49" charset="-128"/>
              <a:ea typeface="ＭＳ ゴシック" panose="020B0609070205080204" pitchFamily="49" charset="-128"/>
            </a:endParaRPr>
          </a:p>
          <a:p>
            <a:endParaRPr kumimoji="1" lang="en-US" altLang="ja-JP" dirty="0">
              <a:solidFill>
                <a:srgbClr val="00B050"/>
              </a:solidFill>
              <a:latin typeface="ＭＳ ゴシック" panose="020B0609070205080204" pitchFamily="49" charset="-128"/>
              <a:ea typeface="ＭＳ ゴシック" panose="020B0609070205080204" pitchFamily="49" charset="-128"/>
            </a:endParaRPr>
          </a:p>
          <a:p>
            <a:r>
              <a:rPr kumimoji="1" lang="ja-JP" altLang="en-US" dirty="0">
                <a:solidFill>
                  <a:srgbClr val="00B050"/>
                </a:solidFill>
                <a:latin typeface="ＭＳ ゴシック" panose="020B0609070205080204" pitchFamily="49" charset="-128"/>
                <a:ea typeface="ＭＳ ゴシック" panose="020B0609070205080204" pitchFamily="49" charset="-128"/>
              </a:rPr>
              <a:t>協力</a:t>
            </a:r>
            <a:endParaRPr kumimoji="1" lang="en-US" altLang="ja-JP" dirty="0">
              <a:solidFill>
                <a:srgbClr val="00B05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植草学園大学の皆さま</a:t>
            </a:r>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開催にあたりご協力いただく皆さま</a:t>
            </a:r>
            <a:endParaRPr kumimoji="1" lang="en-US" altLang="ja-JP"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B7CFA1CE-1364-E13A-B412-FEAA0386A578}"/>
              </a:ext>
            </a:extLst>
          </p:cNvPr>
          <p:cNvSpPr txBox="1"/>
          <p:nvPr/>
        </p:nvSpPr>
        <p:spPr>
          <a:xfrm>
            <a:off x="5462422" y="3935084"/>
            <a:ext cx="4360190" cy="1077218"/>
          </a:xfrm>
          <a:prstGeom prst="rect">
            <a:avLst/>
          </a:prstGeom>
          <a:noFill/>
        </p:spPr>
        <p:txBody>
          <a:bodyPr wrap="square" rtlCol="0">
            <a:spAutoFit/>
          </a:bodyPr>
          <a:lstStyle/>
          <a:p>
            <a:r>
              <a:rPr kumimoji="1" lang="ja-JP" altLang="en-US" sz="3200" dirty="0">
                <a:solidFill>
                  <a:srgbClr val="FFC000"/>
                </a:solidFill>
                <a:latin typeface="ＭＳ ゴシック" panose="020B0609070205080204" pitchFamily="49" charset="-128"/>
                <a:ea typeface="ＭＳ ゴシック" panose="020B0609070205080204" pitchFamily="49" charset="-128"/>
              </a:rPr>
              <a:t>皆さまありがとうございます</a:t>
            </a:r>
            <a:r>
              <a:rPr kumimoji="1" lang="ja-JP" altLang="en-US" dirty="0">
                <a:solidFill>
                  <a:srgbClr val="FFC000"/>
                </a:solidFill>
                <a:latin typeface="ＭＳ ゴシック" panose="020B0609070205080204" pitchFamily="49" charset="-128"/>
                <a:ea typeface="ＭＳ ゴシック" panose="020B0609070205080204" pitchFamily="49" charset="-128"/>
              </a:rPr>
              <a:t>。</a:t>
            </a:r>
            <a:endParaRPr kumimoji="1" lang="en-US" altLang="ja-JP" dirty="0">
              <a:solidFill>
                <a:srgbClr val="FFC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938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165</TotalTime>
  <Words>906</Words>
  <Application>Microsoft Office PowerPoint</Application>
  <PresentationFormat>ワイド画面</PresentationFormat>
  <Paragraphs>90</Paragraphs>
  <Slides>7</Slides>
  <Notes>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7</vt:i4>
      </vt:variant>
    </vt:vector>
  </HeadingPairs>
  <TitlesOfParts>
    <vt:vector size="13" baseType="lpstr">
      <vt:lpstr>ＭＳ ゴシック</vt:lpstr>
      <vt:lpstr>Arial</vt:lpstr>
      <vt:lpstr>Trebuchet MS</vt:lpstr>
      <vt:lpstr>Wingdings 3</vt:lpstr>
      <vt:lpstr>ファセット</vt:lpstr>
      <vt:lpstr>Adobe Acrobat Document</vt:lpstr>
      <vt:lpstr>地区補助金を活用した プロジェクト例</vt:lpstr>
      <vt:lpstr>PowerPoint プレゼンテーション</vt:lpstr>
      <vt:lpstr>アートフレンズ展開催規模</vt:lpstr>
      <vt:lpstr>文部科学大臣賞受賞</vt:lpstr>
      <vt:lpstr>ロータリアンの積極的な関り</vt:lpstr>
      <vt:lpstr>第25回アートフレンズ展を開催するにあたり</vt:lpstr>
      <vt:lpstr>Special Thanks！ 後援・協賛者の紹介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地区補助金を活用した プロジェクト例</dc:title>
  <dc:creator>知英 永野</dc:creator>
  <cp:lastModifiedBy>知英 永野</cp:lastModifiedBy>
  <cp:revision>1</cp:revision>
  <dcterms:created xsi:type="dcterms:W3CDTF">2024-01-29T23:03:14Z</dcterms:created>
  <dcterms:modified xsi:type="dcterms:W3CDTF">2024-01-30T01:48:26Z</dcterms:modified>
</cp:coreProperties>
</file>